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Lst>
  <p:sldSz cx="18288000" cy="10287000"/>
  <p:notesSz cx="6858000" cy="9144000"/>
  <p:embeddedFontLst>
    <p:embeddedFont>
      <p:font typeface="Arial Bold" panose="020B0704020202020204" pitchFamily="34" charset="0"/>
      <p:regular r:id="rId10"/>
      <p:bold r:id="rId11"/>
    </p:embeddedFont>
    <p:embeddedFont>
      <p:font typeface="Poppins" panose="00000500000000000000" pitchFamily="2" charset="0"/>
      <p:regular r:id="rId12"/>
      <p:bold r:id="rId13"/>
      <p:italic r:id="rId14"/>
      <p:boldItalic r:id="rId15"/>
    </p:embeddedFont>
    <p:embeddedFont>
      <p:font typeface="Poppins Bold" panose="00000800000000000000"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1641"/>
        </a:solidFill>
        <a:effectLst/>
      </p:bgPr>
    </p:bg>
    <p:spTree>
      <p:nvGrpSpPr>
        <p:cNvPr id="1" name=""/>
        <p:cNvGrpSpPr/>
        <p:nvPr/>
      </p:nvGrpSpPr>
      <p:grpSpPr>
        <a:xfrm>
          <a:off x="0" y="0"/>
          <a:ext cx="0" cy="0"/>
          <a:chOff x="0" y="0"/>
          <a:chExt cx="0" cy="0"/>
        </a:xfrm>
      </p:grpSpPr>
      <p:grpSp>
        <p:nvGrpSpPr>
          <p:cNvPr id="2" name="Group 2"/>
          <p:cNvGrpSpPr/>
          <p:nvPr/>
        </p:nvGrpSpPr>
        <p:grpSpPr>
          <a:xfrm>
            <a:off x="10404764" y="9858728"/>
            <a:ext cx="6686550" cy="283847"/>
            <a:chOff x="0" y="0"/>
            <a:chExt cx="8915400" cy="378462"/>
          </a:xfrm>
        </p:grpSpPr>
        <p:sp>
          <p:nvSpPr>
            <p:cNvPr id="3" name="Freeform 3"/>
            <p:cNvSpPr/>
            <p:nvPr/>
          </p:nvSpPr>
          <p:spPr>
            <a:xfrm>
              <a:off x="0" y="0"/>
              <a:ext cx="8915400" cy="378462"/>
            </a:xfrm>
            <a:custGeom>
              <a:avLst/>
              <a:gdLst/>
              <a:ahLst/>
              <a:cxnLst/>
              <a:rect l="l" t="t" r="r" b="b"/>
              <a:pathLst>
                <a:path w="8915400" h="378462">
                  <a:moveTo>
                    <a:pt x="0" y="0"/>
                  </a:moveTo>
                  <a:lnTo>
                    <a:pt x="8915400" y="0"/>
                  </a:lnTo>
                  <a:lnTo>
                    <a:pt x="8915400" y="378462"/>
                  </a:lnTo>
                  <a:lnTo>
                    <a:pt x="0" y="378462"/>
                  </a:lnTo>
                  <a:close/>
                </a:path>
              </a:pathLst>
            </a:custGeom>
            <a:solidFill>
              <a:srgbClr val="000000">
                <a:alpha val="0"/>
              </a:srgbClr>
            </a:solidFill>
          </p:spPr>
          <p:txBody>
            <a:bodyPr/>
            <a:lstStyle/>
            <a:p>
              <a:endParaRPr lang="en-US"/>
            </a:p>
          </p:txBody>
        </p:sp>
        <p:sp>
          <p:nvSpPr>
            <p:cNvPr id="4" name="TextBox 4"/>
            <p:cNvSpPr txBox="1"/>
            <p:nvPr/>
          </p:nvSpPr>
          <p:spPr>
            <a:xfrm>
              <a:off x="0" y="-19050"/>
              <a:ext cx="8915400" cy="397512"/>
            </a:xfrm>
            <a:prstGeom prst="rect">
              <a:avLst/>
            </a:prstGeom>
          </p:spPr>
          <p:txBody>
            <a:bodyPr lIns="0" tIns="0" rIns="0" bIns="0" rtlCol="0" anchor="ctr"/>
            <a:lstStyle/>
            <a:p>
              <a:pPr algn="r">
                <a:lnSpc>
                  <a:spcPts val="1439"/>
                </a:lnSpc>
              </a:pPr>
              <a:r>
                <a:rPr lang="en-US" sz="1200" dirty="0">
                  <a:solidFill>
                    <a:srgbClr val="BFBFBF"/>
                  </a:solidFill>
                  <a:latin typeface="Arial"/>
                  <a:ea typeface="Arial"/>
                  <a:cs typeface="Arial"/>
                  <a:sym typeface="Arial"/>
                </a:rPr>
                <a:t>Copyright © 2025 Intellect Consulting. All Rights Reserved.</a:t>
              </a:r>
            </a:p>
          </p:txBody>
        </p:sp>
      </p:grpSp>
      <p:sp>
        <p:nvSpPr>
          <p:cNvPr id="6" name="Freeform 6"/>
          <p:cNvSpPr/>
          <p:nvPr/>
        </p:nvSpPr>
        <p:spPr>
          <a:xfrm>
            <a:off x="17272593" y="9833788"/>
            <a:ext cx="523919" cy="283847"/>
          </a:xfrm>
          <a:custGeom>
            <a:avLst/>
            <a:gdLst/>
            <a:ahLst/>
            <a:cxnLst/>
            <a:rect l="l" t="t" r="r" b="b"/>
            <a:pathLst>
              <a:path w="698558" h="378462">
                <a:moveTo>
                  <a:pt x="0" y="0"/>
                </a:moveTo>
                <a:lnTo>
                  <a:pt x="698558" y="0"/>
                </a:lnTo>
                <a:lnTo>
                  <a:pt x="698558" y="378462"/>
                </a:lnTo>
                <a:lnTo>
                  <a:pt x="0" y="378462"/>
                </a:lnTo>
                <a:close/>
              </a:path>
            </a:pathLst>
          </a:custGeom>
          <a:solidFill>
            <a:srgbClr val="000000">
              <a:alpha val="0"/>
            </a:srgbClr>
          </a:solidFill>
        </p:spPr>
        <p:txBody>
          <a:bodyPr/>
          <a:lstStyle/>
          <a:p>
            <a:endParaRPr lang="en-US"/>
          </a:p>
        </p:txBody>
      </p:sp>
      <p:grpSp>
        <p:nvGrpSpPr>
          <p:cNvPr id="8" name="Group 8"/>
          <p:cNvGrpSpPr/>
          <p:nvPr/>
        </p:nvGrpSpPr>
        <p:grpSpPr>
          <a:xfrm>
            <a:off x="15212290" y="833553"/>
            <a:ext cx="2228166" cy="519906"/>
            <a:chOff x="0" y="0"/>
            <a:chExt cx="2970888" cy="693208"/>
          </a:xfrm>
        </p:grpSpPr>
        <p:sp>
          <p:nvSpPr>
            <p:cNvPr id="9" name="Freeform 9" descr="A picture containing text, clipart  Description automatically generated"/>
            <p:cNvSpPr/>
            <p:nvPr/>
          </p:nvSpPr>
          <p:spPr>
            <a:xfrm>
              <a:off x="0" y="0"/>
              <a:ext cx="2970911" cy="693166"/>
            </a:xfrm>
            <a:custGeom>
              <a:avLst/>
              <a:gdLst/>
              <a:ahLst/>
              <a:cxnLst/>
              <a:rect l="l" t="t" r="r" b="b"/>
              <a:pathLst>
                <a:path w="2970911" h="693166">
                  <a:moveTo>
                    <a:pt x="0" y="0"/>
                  </a:moveTo>
                  <a:lnTo>
                    <a:pt x="2970911" y="0"/>
                  </a:lnTo>
                  <a:lnTo>
                    <a:pt x="2970911" y="693166"/>
                  </a:lnTo>
                  <a:lnTo>
                    <a:pt x="0" y="693166"/>
                  </a:lnTo>
                  <a:lnTo>
                    <a:pt x="0" y="0"/>
                  </a:lnTo>
                  <a:close/>
                </a:path>
              </a:pathLst>
            </a:custGeom>
            <a:blipFill>
              <a:blip r:embed="rId2"/>
              <a:stretch>
                <a:fillRect b="-6"/>
              </a:stretch>
            </a:blipFill>
          </p:spPr>
          <p:txBody>
            <a:bodyPr/>
            <a:lstStyle/>
            <a:p>
              <a:endParaRPr lang="en-US"/>
            </a:p>
          </p:txBody>
        </p:sp>
      </p:grpSp>
      <p:sp>
        <p:nvSpPr>
          <p:cNvPr id="13" name="Freeform 13" descr="Icon  Description automatically generated"/>
          <p:cNvSpPr/>
          <p:nvPr/>
        </p:nvSpPr>
        <p:spPr>
          <a:xfrm>
            <a:off x="9174480" y="1181073"/>
            <a:ext cx="9610249" cy="9464420"/>
          </a:xfrm>
          <a:custGeom>
            <a:avLst/>
            <a:gdLst/>
            <a:ahLst/>
            <a:cxnLst/>
            <a:rect l="l" t="t" r="r" b="b"/>
            <a:pathLst>
              <a:path w="12813665" h="12619228">
                <a:moveTo>
                  <a:pt x="0" y="0"/>
                </a:moveTo>
                <a:lnTo>
                  <a:pt x="12813665" y="0"/>
                </a:lnTo>
                <a:lnTo>
                  <a:pt x="12813665" y="12619228"/>
                </a:lnTo>
                <a:lnTo>
                  <a:pt x="0" y="12619228"/>
                </a:lnTo>
                <a:lnTo>
                  <a:pt x="0" y="0"/>
                </a:lnTo>
                <a:close/>
              </a:path>
            </a:pathLst>
          </a:custGeom>
          <a:blipFill>
            <a:blip r:embed="rId3">
              <a:alphaModFix amt="5000"/>
            </a:blip>
            <a:stretch>
              <a:fillRect l="-68834" t="-70135" r="-65990" b="-68307"/>
            </a:stretch>
          </a:blipFill>
        </p:spPr>
        <p:txBody>
          <a:bodyPr/>
          <a:lstStyle/>
          <a:p>
            <a:endParaRPr lang="en-US" dirty="0"/>
          </a:p>
        </p:txBody>
      </p:sp>
      <p:sp>
        <p:nvSpPr>
          <p:cNvPr id="15" name="Freeform 15"/>
          <p:cNvSpPr/>
          <p:nvPr/>
        </p:nvSpPr>
        <p:spPr>
          <a:xfrm>
            <a:off x="11048921" y="8814460"/>
            <a:ext cx="6686550" cy="283847"/>
          </a:xfrm>
          <a:custGeom>
            <a:avLst/>
            <a:gdLst/>
            <a:ahLst/>
            <a:cxnLst/>
            <a:rect l="l" t="t" r="r" b="b"/>
            <a:pathLst>
              <a:path w="8915400" h="378462">
                <a:moveTo>
                  <a:pt x="0" y="0"/>
                </a:moveTo>
                <a:lnTo>
                  <a:pt x="8915400" y="0"/>
                </a:lnTo>
                <a:lnTo>
                  <a:pt x="8915400" y="378462"/>
                </a:lnTo>
                <a:lnTo>
                  <a:pt x="0" y="378462"/>
                </a:lnTo>
                <a:close/>
              </a:path>
            </a:pathLst>
          </a:custGeom>
          <a:solidFill>
            <a:srgbClr val="000000">
              <a:alpha val="0"/>
            </a:srgbClr>
          </a:solidFill>
        </p:spPr>
        <p:txBody>
          <a:bodyPr/>
          <a:lstStyle/>
          <a:p>
            <a:endParaRPr lang="en-US" dirty="0"/>
          </a:p>
        </p:txBody>
      </p:sp>
      <p:sp>
        <p:nvSpPr>
          <p:cNvPr id="17" name="Freeform 17"/>
          <p:cNvSpPr/>
          <p:nvPr/>
        </p:nvSpPr>
        <p:spPr>
          <a:xfrm>
            <a:off x="0" y="0"/>
            <a:ext cx="18288000" cy="102489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20999"/>
            </a:blip>
            <a:stretch>
              <a:fillRect l="-1605" r="-1605"/>
            </a:stretch>
          </a:blipFill>
        </p:spPr>
        <p:txBody>
          <a:bodyPr/>
          <a:lstStyle/>
          <a:p>
            <a:endParaRPr lang="en-US" dirty="0"/>
          </a:p>
        </p:txBody>
      </p:sp>
      <p:sp>
        <p:nvSpPr>
          <p:cNvPr id="18" name="TextBox 18"/>
          <p:cNvSpPr txBox="1"/>
          <p:nvPr/>
        </p:nvSpPr>
        <p:spPr>
          <a:xfrm>
            <a:off x="1737441" y="5209193"/>
            <a:ext cx="14154750" cy="4791458"/>
          </a:xfrm>
          <a:prstGeom prst="rect">
            <a:avLst/>
          </a:prstGeom>
        </p:spPr>
        <p:txBody>
          <a:bodyPr lIns="0" tIns="0" rIns="0" bIns="0" rtlCol="0" anchor="t">
            <a:spAutoFit/>
          </a:bodyPr>
          <a:lstStyle/>
          <a:p>
            <a:pPr algn="l">
              <a:lnSpc>
                <a:spcPts val="12626"/>
              </a:lnSpc>
            </a:pPr>
            <a:r>
              <a:rPr lang="en-US" sz="9149" b="1" dirty="0">
                <a:solidFill>
                  <a:srgbClr val="FFFFFF"/>
                </a:solidFill>
                <a:latin typeface="Arial Bold"/>
                <a:ea typeface="Arial Bold"/>
                <a:cs typeface="Arial Bold"/>
                <a:sym typeface="Arial Bold"/>
              </a:rPr>
              <a:t>Our Approach to </a:t>
            </a:r>
          </a:p>
          <a:p>
            <a:pPr algn="l">
              <a:lnSpc>
                <a:spcPts val="12626"/>
              </a:lnSpc>
            </a:pPr>
            <a:r>
              <a:rPr lang="en-US" sz="9149" b="1" dirty="0" err="1">
                <a:solidFill>
                  <a:srgbClr val="FFFFFF"/>
                </a:solidFill>
                <a:latin typeface="Arial Bold"/>
                <a:ea typeface="Arial Bold"/>
                <a:cs typeface="Arial Bold"/>
                <a:sym typeface="Arial Bold"/>
              </a:rPr>
              <a:t>Siyapatha’s</a:t>
            </a:r>
            <a:r>
              <a:rPr lang="en-US" sz="9149" b="1" dirty="0">
                <a:solidFill>
                  <a:srgbClr val="FFFFFF"/>
                </a:solidFill>
                <a:latin typeface="Arial Bold"/>
                <a:ea typeface="Arial Bold"/>
                <a:cs typeface="Arial Bold"/>
                <a:sym typeface="Arial Bold"/>
              </a:rPr>
              <a:t> Digital Vision</a:t>
            </a:r>
          </a:p>
          <a:p>
            <a:pPr algn="l">
              <a:lnSpc>
                <a:spcPts val="12626"/>
              </a:lnSpc>
            </a:pPr>
            <a:endParaRPr lang="en-US" sz="9149" b="1" dirty="0">
              <a:solidFill>
                <a:srgbClr val="FFFFFF"/>
              </a:solidFill>
              <a:latin typeface="Arial Bold"/>
              <a:ea typeface="Arial Bold"/>
              <a:cs typeface="Arial Bold"/>
              <a:sym typeface="Arial Bold"/>
            </a:endParaRPr>
          </a:p>
        </p:txBody>
      </p:sp>
      <p:pic>
        <p:nvPicPr>
          <p:cNvPr id="1026" name="Picture 2" descr="Siyapatha Finance unveils innovative loan solutions to empower everyday  dreams | Siyapatha">
            <a:extLst>
              <a:ext uri="{FF2B5EF4-FFF2-40B4-BE49-F238E27FC236}">
                <a16:creationId xmlns:a16="http://schemas.microsoft.com/office/drawing/2014/main" id="{14F37666-ADAB-7D83-FB94-30658C20E1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71035" y="8411062"/>
            <a:ext cx="4516965" cy="11731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04764" y="9844440"/>
            <a:ext cx="6686550" cy="298135"/>
            <a:chOff x="0" y="0"/>
            <a:chExt cx="8915400" cy="397513"/>
          </a:xfrm>
        </p:grpSpPr>
        <p:sp>
          <p:nvSpPr>
            <p:cNvPr id="3" name="Freeform 3"/>
            <p:cNvSpPr/>
            <p:nvPr/>
          </p:nvSpPr>
          <p:spPr>
            <a:xfrm>
              <a:off x="0" y="0"/>
              <a:ext cx="8915400" cy="397513"/>
            </a:xfrm>
            <a:custGeom>
              <a:avLst/>
              <a:gdLst/>
              <a:ahLst/>
              <a:cxnLst/>
              <a:rect l="l" t="t" r="r" b="b"/>
              <a:pathLst>
                <a:path w="8915400" h="397513">
                  <a:moveTo>
                    <a:pt x="0" y="0"/>
                  </a:moveTo>
                  <a:lnTo>
                    <a:pt x="8915400" y="0"/>
                  </a:lnTo>
                  <a:lnTo>
                    <a:pt x="8915400" y="397513"/>
                  </a:lnTo>
                  <a:lnTo>
                    <a:pt x="0" y="397513"/>
                  </a:lnTo>
                  <a:close/>
                </a:path>
              </a:pathLst>
            </a:custGeom>
            <a:solidFill>
              <a:srgbClr val="000000">
                <a:alpha val="0"/>
              </a:srgbClr>
            </a:solidFill>
          </p:spPr>
          <p:txBody>
            <a:bodyPr/>
            <a:lstStyle/>
            <a:p>
              <a:endParaRPr lang="en-US"/>
            </a:p>
          </p:txBody>
        </p:sp>
        <p:sp>
          <p:nvSpPr>
            <p:cNvPr id="4" name="TextBox 4"/>
            <p:cNvSpPr txBox="1"/>
            <p:nvPr/>
          </p:nvSpPr>
          <p:spPr>
            <a:xfrm>
              <a:off x="0" y="-19050"/>
              <a:ext cx="8915400" cy="416563"/>
            </a:xfrm>
            <a:prstGeom prst="rect">
              <a:avLst/>
            </a:prstGeom>
          </p:spPr>
          <p:txBody>
            <a:bodyPr lIns="0" tIns="0" rIns="0" bIns="0" rtlCol="0" anchor="ctr"/>
            <a:lstStyle/>
            <a:p>
              <a:pPr algn="r">
                <a:lnSpc>
                  <a:spcPts val="1438"/>
                </a:lnSpc>
              </a:pPr>
              <a:r>
                <a:rPr lang="en-US" sz="1200" dirty="0">
                  <a:solidFill>
                    <a:srgbClr val="BFBFBF"/>
                  </a:solidFill>
                  <a:latin typeface="Arial"/>
                  <a:ea typeface="Arial"/>
                  <a:cs typeface="Arial"/>
                  <a:sym typeface="Arial"/>
                </a:rPr>
                <a:t>Copyright © 2025 Intellect Consulting. All Rights Reserved.</a:t>
              </a:r>
            </a:p>
          </p:txBody>
        </p:sp>
      </p:grpSp>
      <p:sp>
        <p:nvSpPr>
          <p:cNvPr id="5" name="TextBox 5"/>
          <p:cNvSpPr txBox="1"/>
          <p:nvPr/>
        </p:nvSpPr>
        <p:spPr>
          <a:xfrm>
            <a:off x="926559" y="2221935"/>
            <a:ext cx="14247847" cy="2641685"/>
          </a:xfrm>
          <a:prstGeom prst="rect">
            <a:avLst/>
          </a:prstGeom>
        </p:spPr>
        <p:txBody>
          <a:bodyPr lIns="0" tIns="0" rIns="0" bIns="0" rtlCol="0" anchor="t">
            <a:spAutoFit/>
          </a:bodyPr>
          <a:lstStyle/>
          <a:p>
            <a:pPr algn="l">
              <a:lnSpc>
                <a:spcPts val="3000"/>
              </a:lnSpc>
            </a:pPr>
            <a:r>
              <a:rPr lang="en-US" sz="2499" dirty="0">
                <a:solidFill>
                  <a:srgbClr val="000000"/>
                </a:solidFill>
                <a:latin typeface="Poppins"/>
                <a:ea typeface="Poppins"/>
                <a:cs typeface="Poppins"/>
                <a:sym typeface="Poppins"/>
              </a:rPr>
              <a:t>Digital transformation is a </a:t>
            </a:r>
            <a:r>
              <a:rPr lang="en-US" sz="2499" b="1" dirty="0">
                <a:solidFill>
                  <a:srgbClr val="000000"/>
                </a:solidFill>
                <a:latin typeface="Poppins Bold"/>
                <a:ea typeface="Poppins Bold"/>
                <a:cs typeface="Poppins Bold"/>
                <a:sym typeface="Poppins Bold"/>
              </a:rPr>
              <a:t>strategic paradigm shift</a:t>
            </a:r>
            <a:r>
              <a:rPr lang="en-US" sz="2499" dirty="0">
                <a:solidFill>
                  <a:srgbClr val="000000"/>
                </a:solidFill>
                <a:latin typeface="Poppins"/>
                <a:ea typeface="Poppins"/>
                <a:cs typeface="Poppins"/>
                <a:sym typeface="Poppins"/>
              </a:rPr>
              <a:t>, not an IT project.</a:t>
            </a:r>
          </a:p>
          <a:p>
            <a:pPr algn="l">
              <a:lnSpc>
                <a:spcPts val="3000"/>
              </a:lnSpc>
            </a:pPr>
            <a:r>
              <a:rPr lang="en-US" sz="2499" dirty="0">
                <a:solidFill>
                  <a:srgbClr val="000000"/>
                </a:solidFill>
                <a:latin typeface="Poppins"/>
                <a:ea typeface="Poppins"/>
                <a:cs typeface="Poppins"/>
                <a:sym typeface="Poppins"/>
              </a:rPr>
              <a:t>Technology (CRM, automations, analytics, integrations etc.) is just an </a:t>
            </a:r>
            <a:r>
              <a:rPr lang="en-US" sz="2499" b="1" dirty="0">
                <a:solidFill>
                  <a:srgbClr val="000000"/>
                </a:solidFill>
                <a:latin typeface="Poppins Bold"/>
                <a:ea typeface="Poppins Bold"/>
                <a:cs typeface="Poppins Bold"/>
                <a:sym typeface="Poppins Bold"/>
              </a:rPr>
              <a:t>enabler</a:t>
            </a:r>
            <a:r>
              <a:rPr lang="en-US" sz="2499" dirty="0">
                <a:solidFill>
                  <a:srgbClr val="000000"/>
                </a:solidFill>
                <a:latin typeface="Poppins"/>
                <a:ea typeface="Poppins"/>
                <a:cs typeface="Poppins"/>
                <a:sym typeface="Poppins"/>
              </a:rPr>
              <a:t>.</a:t>
            </a:r>
          </a:p>
          <a:p>
            <a:pPr algn="l">
              <a:lnSpc>
                <a:spcPts val="3270"/>
              </a:lnSpc>
            </a:pPr>
            <a:endParaRPr lang="en-US" sz="2499" dirty="0">
              <a:solidFill>
                <a:srgbClr val="000000"/>
              </a:solidFill>
              <a:latin typeface="Poppins"/>
              <a:ea typeface="Poppins"/>
              <a:cs typeface="Poppins"/>
              <a:sym typeface="Poppins"/>
            </a:endParaRPr>
          </a:p>
          <a:p>
            <a:pPr algn="l">
              <a:lnSpc>
                <a:spcPts val="3270"/>
              </a:lnSpc>
            </a:pPr>
            <a:endParaRPr lang="en-US" sz="2499" dirty="0">
              <a:solidFill>
                <a:srgbClr val="000000"/>
              </a:solidFill>
              <a:latin typeface="Poppins"/>
              <a:ea typeface="Poppins"/>
              <a:cs typeface="Poppins"/>
              <a:sym typeface="Poppins"/>
            </a:endParaRPr>
          </a:p>
          <a:p>
            <a:pPr algn="l">
              <a:lnSpc>
                <a:spcPts val="3761"/>
              </a:lnSpc>
            </a:pPr>
            <a:endParaRPr lang="en-US" sz="2499" dirty="0">
              <a:solidFill>
                <a:srgbClr val="000000"/>
              </a:solidFill>
              <a:latin typeface="Poppins"/>
              <a:ea typeface="Poppins"/>
              <a:cs typeface="Poppins"/>
              <a:sym typeface="Poppins"/>
            </a:endParaRPr>
          </a:p>
          <a:p>
            <a:pPr algn="l">
              <a:lnSpc>
                <a:spcPts val="2044"/>
              </a:lnSpc>
            </a:pPr>
            <a:endParaRPr lang="en-US" sz="2499" dirty="0">
              <a:solidFill>
                <a:srgbClr val="000000"/>
              </a:solidFill>
              <a:latin typeface="Poppins"/>
              <a:ea typeface="Poppins"/>
              <a:cs typeface="Poppins"/>
              <a:sym typeface="Poppins"/>
            </a:endParaRPr>
          </a:p>
          <a:p>
            <a:pPr algn="l">
              <a:lnSpc>
                <a:spcPts val="2044"/>
              </a:lnSpc>
            </a:pPr>
            <a:endParaRPr lang="en-US" sz="2499" dirty="0">
              <a:solidFill>
                <a:srgbClr val="000000"/>
              </a:solidFill>
              <a:latin typeface="Poppins"/>
              <a:ea typeface="Poppins"/>
              <a:cs typeface="Poppins"/>
              <a:sym typeface="Poppins"/>
            </a:endParaRPr>
          </a:p>
        </p:txBody>
      </p:sp>
      <p:grpSp>
        <p:nvGrpSpPr>
          <p:cNvPr id="6" name="Group 6"/>
          <p:cNvGrpSpPr/>
          <p:nvPr/>
        </p:nvGrpSpPr>
        <p:grpSpPr>
          <a:xfrm>
            <a:off x="15212292" y="571500"/>
            <a:ext cx="2218468" cy="517684"/>
            <a:chOff x="0" y="0"/>
            <a:chExt cx="2957957" cy="690245"/>
          </a:xfrm>
        </p:grpSpPr>
        <p:sp>
          <p:nvSpPr>
            <p:cNvPr id="7" name="Freeform 7" descr="Logo  Description automatically generated"/>
            <p:cNvSpPr/>
            <p:nvPr/>
          </p:nvSpPr>
          <p:spPr>
            <a:xfrm>
              <a:off x="0" y="0"/>
              <a:ext cx="2957957" cy="690245"/>
            </a:xfrm>
            <a:custGeom>
              <a:avLst/>
              <a:gdLst/>
              <a:ahLst/>
              <a:cxnLst/>
              <a:rect l="l" t="t" r="r" b="b"/>
              <a:pathLst>
                <a:path w="2957957" h="690245">
                  <a:moveTo>
                    <a:pt x="0" y="0"/>
                  </a:moveTo>
                  <a:lnTo>
                    <a:pt x="2957957" y="0"/>
                  </a:lnTo>
                  <a:lnTo>
                    <a:pt x="2957957" y="690245"/>
                  </a:lnTo>
                  <a:lnTo>
                    <a:pt x="0" y="690245"/>
                  </a:lnTo>
                  <a:lnTo>
                    <a:pt x="0" y="0"/>
                  </a:lnTo>
                  <a:close/>
                </a:path>
              </a:pathLst>
            </a:custGeom>
            <a:blipFill>
              <a:blip r:embed="rId2"/>
              <a:stretch>
                <a:fillRect t="-591" b="-591"/>
              </a:stretch>
            </a:blipFill>
          </p:spPr>
          <p:txBody>
            <a:bodyPr/>
            <a:lstStyle/>
            <a:p>
              <a:endParaRPr lang="en-US"/>
            </a:p>
          </p:txBody>
        </p:sp>
      </p:grpSp>
      <p:sp>
        <p:nvSpPr>
          <p:cNvPr id="10" name="TextBox 10"/>
          <p:cNvSpPr txBox="1"/>
          <p:nvPr/>
        </p:nvSpPr>
        <p:spPr>
          <a:xfrm>
            <a:off x="857242" y="323850"/>
            <a:ext cx="13536017" cy="2110740"/>
          </a:xfrm>
          <a:prstGeom prst="rect">
            <a:avLst/>
          </a:prstGeom>
        </p:spPr>
        <p:txBody>
          <a:bodyPr lIns="0" tIns="0" rIns="0" bIns="0" rtlCol="0" anchor="t">
            <a:spAutoFit/>
          </a:bodyPr>
          <a:lstStyle/>
          <a:p>
            <a:pPr algn="l">
              <a:lnSpc>
                <a:spcPts val="5400"/>
              </a:lnSpc>
            </a:pPr>
            <a:r>
              <a:rPr lang="en-US" sz="4500" b="1">
                <a:solidFill>
                  <a:srgbClr val="000000"/>
                </a:solidFill>
                <a:latin typeface="Poppins Bold"/>
                <a:ea typeface="Poppins Bold"/>
                <a:cs typeface="Poppins Bold"/>
                <a:sym typeface="Poppins Bold"/>
              </a:rPr>
              <a:t>Digital Transformation Is Not About Systems. </a:t>
            </a:r>
          </a:p>
          <a:p>
            <a:pPr algn="l">
              <a:lnSpc>
                <a:spcPts val="5400"/>
              </a:lnSpc>
            </a:pPr>
            <a:r>
              <a:rPr lang="en-US" sz="4500" b="1">
                <a:solidFill>
                  <a:srgbClr val="000000"/>
                </a:solidFill>
                <a:latin typeface="Poppins Bold"/>
                <a:ea typeface="Poppins Bold"/>
                <a:cs typeface="Poppins Bold"/>
                <a:sym typeface="Poppins Bold"/>
              </a:rPr>
              <a:t>It’s About the Business</a:t>
            </a:r>
          </a:p>
          <a:p>
            <a:pPr algn="l">
              <a:lnSpc>
                <a:spcPts val="4860"/>
              </a:lnSpc>
            </a:pPr>
            <a:endParaRPr lang="en-US" sz="4500" b="1">
              <a:solidFill>
                <a:srgbClr val="000000"/>
              </a:solidFill>
              <a:latin typeface="Poppins Bold"/>
              <a:ea typeface="Poppins Bold"/>
              <a:cs typeface="Poppins Bold"/>
              <a:sym typeface="Poppins Bold"/>
            </a:endParaRPr>
          </a:p>
        </p:txBody>
      </p:sp>
      <p:sp>
        <p:nvSpPr>
          <p:cNvPr id="11" name="Freeform 11"/>
          <p:cNvSpPr/>
          <p:nvPr/>
        </p:nvSpPr>
        <p:spPr>
          <a:xfrm>
            <a:off x="8248898" y="5060161"/>
            <a:ext cx="7221070" cy="1064728"/>
          </a:xfrm>
          <a:custGeom>
            <a:avLst/>
            <a:gdLst/>
            <a:ahLst/>
            <a:cxnLst/>
            <a:rect l="l" t="t" r="r" b="b"/>
            <a:pathLst>
              <a:path w="7221070" h="1064728">
                <a:moveTo>
                  <a:pt x="0" y="0"/>
                </a:moveTo>
                <a:lnTo>
                  <a:pt x="7221069" y="0"/>
                </a:lnTo>
                <a:lnTo>
                  <a:pt x="7221069" y="1064728"/>
                </a:lnTo>
                <a:lnTo>
                  <a:pt x="0" y="1064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8248898" y="3853421"/>
            <a:ext cx="7337850" cy="1121418"/>
          </a:xfrm>
          <a:custGeom>
            <a:avLst/>
            <a:gdLst/>
            <a:ahLst/>
            <a:cxnLst/>
            <a:rect l="l" t="t" r="r" b="b"/>
            <a:pathLst>
              <a:path w="7337850" h="1121418">
                <a:moveTo>
                  <a:pt x="0" y="0"/>
                </a:moveTo>
                <a:lnTo>
                  <a:pt x="7337850" y="0"/>
                </a:lnTo>
                <a:lnTo>
                  <a:pt x="7337850" y="1121418"/>
                </a:lnTo>
                <a:lnTo>
                  <a:pt x="0" y="11214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8764787" y="4085866"/>
            <a:ext cx="6554334" cy="692497"/>
          </a:xfrm>
          <a:prstGeom prst="rect">
            <a:avLst/>
          </a:prstGeom>
        </p:spPr>
        <p:txBody>
          <a:bodyPr lIns="0" tIns="0" rIns="0" bIns="0" rtlCol="0" anchor="t">
            <a:spAutoFit/>
          </a:bodyPr>
          <a:lstStyle/>
          <a:p>
            <a:pPr algn="l">
              <a:lnSpc>
                <a:spcPts val="2735"/>
              </a:lnSpc>
            </a:pPr>
            <a:r>
              <a:rPr lang="en-US" sz="2279" dirty="0">
                <a:solidFill>
                  <a:srgbClr val="000000"/>
                </a:solidFill>
                <a:latin typeface="Poppins"/>
                <a:ea typeface="Poppins"/>
                <a:cs typeface="Poppins"/>
                <a:sym typeface="Poppins"/>
              </a:rPr>
              <a:t>Replacing </a:t>
            </a:r>
            <a:r>
              <a:rPr lang="en-US" sz="2279" b="1" dirty="0">
                <a:solidFill>
                  <a:srgbClr val="000000"/>
                </a:solidFill>
                <a:latin typeface="Poppins"/>
                <a:ea typeface="Poppins"/>
                <a:cs typeface="Poppins"/>
                <a:sym typeface="Poppins"/>
              </a:rPr>
              <a:t>informal practices </a:t>
            </a:r>
            <a:r>
              <a:rPr lang="en-US" sz="2279" dirty="0">
                <a:solidFill>
                  <a:srgbClr val="000000"/>
                </a:solidFill>
                <a:latin typeface="Poppins"/>
                <a:ea typeface="Poppins"/>
                <a:cs typeface="Poppins"/>
                <a:sym typeface="Poppins"/>
              </a:rPr>
              <a:t>with transparent, digitally measurable processes.</a:t>
            </a:r>
          </a:p>
        </p:txBody>
      </p:sp>
      <p:sp>
        <p:nvSpPr>
          <p:cNvPr id="16" name="Freeform 16"/>
          <p:cNvSpPr/>
          <p:nvPr/>
        </p:nvSpPr>
        <p:spPr>
          <a:xfrm>
            <a:off x="8248898" y="6258282"/>
            <a:ext cx="7221070" cy="1064728"/>
          </a:xfrm>
          <a:custGeom>
            <a:avLst/>
            <a:gdLst/>
            <a:ahLst/>
            <a:cxnLst/>
            <a:rect l="l" t="t" r="r" b="b"/>
            <a:pathLst>
              <a:path w="7221070" h="1064728">
                <a:moveTo>
                  <a:pt x="0" y="0"/>
                </a:moveTo>
                <a:lnTo>
                  <a:pt x="7221070" y="0"/>
                </a:lnTo>
                <a:lnTo>
                  <a:pt x="7221070" y="1064728"/>
                </a:lnTo>
                <a:lnTo>
                  <a:pt x="0" y="1064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TextBox 19"/>
          <p:cNvSpPr txBox="1"/>
          <p:nvPr/>
        </p:nvSpPr>
        <p:spPr>
          <a:xfrm>
            <a:off x="8764787" y="6388007"/>
            <a:ext cx="5105674" cy="692497"/>
          </a:xfrm>
          <a:prstGeom prst="rect">
            <a:avLst/>
          </a:prstGeom>
        </p:spPr>
        <p:txBody>
          <a:bodyPr lIns="0" tIns="0" rIns="0" bIns="0" rtlCol="0" anchor="t">
            <a:spAutoFit/>
          </a:bodyPr>
          <a:lstStyle/>
          <a:p>
            <a:pPr algn="l">
              <a:lnSpc>
                <a:spcPts val="2735"/>
              </a:lnSpc>
            </a:pPr>
            <a:r>
              <a:rPr lang="en-US" sz="2279" dirty="0">
                <a:solidFill>
                  <a:srgbClr val="000000"/>
                </a:solidFill>
                <a:latin typeface="Poppins"/>
                <a:ea typeface="Poppins"/>
                <a:cs typeface="Poppins"/>
                <a:sym typeface="Poppins"/>
              </a:rPr>
              <a:t>Leaders drive </a:t>
            </a:r>
            <a:r>
              <a:rPr lang="en-US" sz="2279" b="1" dirty="0">
                <a:solidFill>
                  <a:srgbClr val="000000"/>
                </a:solidFill>
                <a:latin typeface="Poppins"/>
                <a:ea typeface="Poppins"/>
                <a:cs typeface="Poppins"/>
                <a:sym typeface="Poppins"/>
              </a:rPr>
              <a:t>accountability</a:t>
            </a:r>
            <a:r>
              <a:rPr lang="en-US" sz="2279" dirty="0">
                <a:solidFill>
                  <a:srgbClr val="000000"/>
                </a:solidFill>
                <a:latin typeface="Poppins"/>
                <a:ea typeface="Poppins"/>
                <a:cs typeface="Poppins"/>
                <a:sym typeface="Poppins"/>
              </a:rPr>
              <a:t> with aid of Data</a:t>
            </a:r>
          </a:p>
        </p:txBody>
      </p:sp>
      <p:sp>
        <p:nvSpPr>
          <p:cNvPr id="21" name="TextBox 21"/>
          <p:cNvSpPr txBox="1"/>
          <p:nvPr/>
        </p:nvSpPr>
        <p:spPr>
          <a:xfrm>
            <a:off x="8802887" y="5236865"/>
            <a:ext cx="5793491" cy="692497"/>
          </a:xfrm>
          <a:prstGeom prst="rect">
            <a:avLst/>
          </a:prstGeom>
        </p:spPr>
        <p:txBody>
          <a:bodyPr lIns="0" tIns="0" rIns="0" bIns="0" rtlCol="0" anchor="t">
            <a:spAutoFit/>
          </a:bodyPr>
          <a:lstStyle/>
          <a:p>
            <a:pPr algn="l">
              <a:lnSpc>
                <a:spcPts val="2735"/>
              </a:lnSpc>
            </a:pPr>
            <a:r>
              <a:rPr lang="en-US" sz="2279" dirty="0">
                <a:solidFill>
                  <a:srgbClr val="000000"/>
                </a:solidFill>
                <a:latin typeface="Poppins"/>
                <a:ea typeface="Poppins"/>
                <a:cs typeface="Poppins"/>
                <a:sym typeface="Poppins"/>
              </a:rPr>
              <a:t>Teams and individuals adopt </a:t>
            </a:r>
            <a:r>
              <a:rPr lang="en-US" sz="2279" b="1" dirty="0">
                <a:solidFill>
                  <a:srgbClr val="000000"/>
                </a:solidFill>
                <a:latin typeface="Poppins"/>
                <a:ea typeface="Poppins"/>
                <a:cs typeface="Poppins"/>
                <a:sym typeface="Poppins"/>
              </a:rPr>
              <a:t>new behaviors</a:t>
            </a:r>
          </a:p>
        </p:txBody>
      </p:sp>
      <p:sp>
        <p:nvSpPr>
          <p:cNvPr id="22" name="Freeform 22"/>
          <p:cNvSpPr/>
          <p:nvPr/>
        </p:nvSpPr>
        <p:spPr>
          <a:xfrm>
            <a:off x="8248898" y="7418612"/>
            <a:ext cx="7221070" cy="1064728"/>
          </a:xfrm>
          <a:custGeom>
            <a:avLst/>
            <a:gdLst/>
            <a:ahLst/>
            <a:cxnLst/>
            <a:rect l="l" t="t" r="r" b="b"/>
            <a:pathLst>
              <a:path w="7221070" h="1064728">
                <a:moveTo>
                  <a:pt x="0" y="0"/>
                </a:moveTo>
                <a:lnTo>
                  <a:pt x="7221069" y="0"/>
                </a:lnTo>
                <a:lnTo>
                  <a:pt x="7221069" y="1064728"/>
                </a:lnTo>
                <a:lnTo>
                  <a:pt x="0" y="1064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TextBox 25"/>
          <p:cNvSpPr txBox="1"/>
          <p:nvPr/>
        </p:nvSpPr>
        <p:spPr>
          <a:xfrm>
            <a:off x="8802887" y="7548337"/>
            <a:ext cx="5105674" cy="692497"/>
          </a:xfrm>
          <a:prstGeom prst="rect">
            <a:avLst/>
          </a:prstGeom>
        </p:spPr>
        <p:txBody>
          <a:bodyPr lIns="0" tIns="0" rIns="0" bIns="0" rtlCol="0" anchor="t">
            <a:spAutoFit/>
          </a:bodyPr>
          <a:lstStyle/>
          <a:p>
            <a:pPr algn="l">
              <a:lnSpc>
                <a:spcPts val="2735"/>
              </a:lnSpc>
            </a:pPr>
            <a:r>
              <a:rPr lang="en-US" sz="2279" dirty="0">
                <a:solidFill>
                  <a:srgbClr val="000000"/>
                </a:solidFill>
                <a:latin typeface="Poppins"/>
                <a:ea typeface="Poppins"/>
                <a:cs typeface="Poppins"/>
                <a:sym typeface="Poppins"/>
              </a:rPr>
              <a:t>The entire organization aligns around </a:t>
            </a:r>
            <a:r>
              <a:rPr lang="en-US" sz="2279" b="1" dirty="0">
                <a:solidFill>
                  <a:srgbClr val="000000"/>
                </a:solidFill>
                <a:latin typeface="Poppins"/>
                <a:ea typeface="Poppins"/>
                <a:cs typeface="Poppins"/>
                <a:sym typeface="Poppins"/>
              </a:rPr>
              <a:t>Customer centric value</a:t>
            </a:r>
          </a:p>
        </p:txBody>
      </p:sp>
      <p:sp>
        <p:nvSpPr>
          <p:cNvPr id="27" name="TextBox 27"/>
          <p:cNvSpPr txBox="1"/>
          <p:nvPr/>
        </p:nvSpPr>
        <p:spPr>
          <a:xfrm>
            <a:off x="1028700" y="9286875"/>
            <a:ext cx="15292826" cy="447675"/>
          </a:xfrm>
          <a:prstGeom prst="rect">
            <a:avLst/>
          </a:prstGeom>
        </p:spPr>
        <p:txBody>
          <a:bodyPr lIns="0" tIns="0" rIns="0" bIns="0" rtlCol="0" anchor="t">
            <a:spAutoFit/>
          </a:bodyPr>
          <a:lstStyle/>
          <a:p>
            <a:pPr algn="l">
              <a:lnSpc>
                <a:spcPts val="3238"/>
              </a:lnSpc>
            </a:pPr>
            <a:r>
              <a:rPr lang="en-US" sz="2699">
                <a:solidFill>
                  <a:srgbClr val="000000"/>
                </a:solidFill>
                <a:latin typeface="Arial"/>
                <a:ea typeface="Arial"/>
                <a:cs typeface="Arial"/>
                <a:sym typeface="Arial"/>
              </a:rPr>
              <a:t>Our commitment is to support </a:t>
            </a:r>
            <a:r>
              <a:rPr lang="en-US" sz="2699" b="1">
                <a:solidFill>
                  <a:srgbClr val="000000"/>
                </a:solidFill>
                <a:latin typeface="Arial Bold"/>
                <a:ea typeface="Arial Bold"/>
                <a:cs typeface="Arial Bold"/>
                <a:sym typeface="Arial Bold"/>
              </a:rPr>
              <a:t>your business transformation</a:t>
            </a:r>
            <a:r>
              <a:rPr lang="en-US" sz="2699">
                <a:solidFill>
                  <a:srgbClr val="000000"/>
                </a:solidFill>
                <a:latin typeface="Arial"/>
                <a:ea typeface="Arial"/>
                <a:cs typeface="Arial"/>
                <a:sym typeface="Arial"/>
              </a:rPr>
              <a:t>, not just deliver software. </a:t>
            </a:r>
          </a:p>
        </p:txBody>
      </p:sp>
      <p:sp>
        <p:nvSpPr>
          <p:cNvPr id="29" name="TextBox 28">
            <a:extLst>
              <a:ext uri="{FF2B5EF4-FFF2-40B4-BE49-F238E27FC236}">
                <a16:creationId xmlns:a16="http://schemas.microsoft.com/office/drawing/2014/main" id="{9CF806D4-A7F3-F3B2-3F2A-DC5F9F4E790D}"/>
              </a:ext>
            </a:extLst>
          </p:cNvPr>
          <p:cNvSpPr txBox="1"/>
          <p:nvPr/>
        </p:nvSpPr>
        <p:spPr>
          <a:xfrm>
            <a:off x="2438400" y="5567789"/>
            <a:ext cx="5835898" cy="938719"/>
          </a:xfrm>
          <a:prstGeom prst="rect">
            <a:avLst/>
          </a:prstGeom>
          <a:noFill/>
        </p:spPr>
        <p:txBody>
          <a:bodyPr wrap="square">
            <a:spAutoFit/>
          </a:bodyPr>
          <a:lstStyle/>
          <a:p>
            <a:pPr algn="l">
              <a:lnSpc>
                <a:spcPts val="3270"/>
              </a:lnSpc>
            </a:pPr>
            <a:r>
              <a:rPr lang="en-US" sz="3200" b="1" dirty="0">
                <a:solidFill>
                  <a:srgbClr val="000000"/>
                </a:solidFill>
                <a:latin typeface="Poppins"/>
                <a:ea typeface="Poppins"/>
                <a:cs typeface="Poppins"/>
                <a:sym typeface="Poppins"/>
              </a:rPr>
              <a:t>Real transformation </a:t>
            </a:r>
          </a:p>
          <a:p>
            <a:pPr algn="l">
              <a:lnSpc>
                <a:spcPts val="3270"/>
              </a:lnSpc>
            </a:pPr>
            <a:r>
              <a:rPr lang="en-US" sz="3200" b="1" dirty="0">
                <a:solidFill>
                  <a:srgbClr val="000000"/>
                </a:solidFill>
                <a:latin typeface="Poppins"/>
                <a:ea typeface="Poppins"/>
                <a:cs typeface="Poppins"/>
                <a:sym typeface="Poppins"/>
              </a:rPr>
              <a:t>happens when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95400" y="5098648"/>
            <a:ext cx="5867400" cy="1003095"/>
          </a:xfrm>
          <a:prstGeom prst="rect">
            <a:avLst/>
          </a:prstGeom>
        </p:spPr>
        <p:txBody>
          <a:bodyPr wrap="square" lIns="0" tIns="0" rIns="0" bIns="0" rtlCol="0" anchor="t">
            <a:spAutoFit/>
          </a:bodyPr>
          <a:lstStyle/>
          <a:p>
            <a:pPr algn="l">
              <a:lnSpc>
                <a:spcPts val="2877"/>
              </a:lnSpc>
            </a:pPr>
            <a:r>
              <a:rPr lang="en-US" sz="2800" dirty="0">
                <a:solidFill>
                  <a:srgbClr val="000000"/>
                </a:solidFill>
                <a:latin typeface="Poppins"/>
                <a:ea typeface="Poppins"/>
                <a:cs typeface="Poppins"/>
                <a:sym typeface="Poppins"/>
              </a:rPr>
              <a:t>CRM is </a:t>
            </a:r>
            <a:r>
              <a:rPr lang="en-US" sz="2800" b="1" dirty="0">
                <a:solidFill>
                  <a:srgbClr val="000000"/>
                </a:solidFill>
                <a:latin typeface="Poppins"/>
                <a:ea typeface="Poppins"/>
                <a:cs typeface="Poppins"/>
                <a:sym typeface="Poppins"/>
              </a:rPr>
              <a:t>central hub </a:t>
            </a:r>
            <a:r>
              <a:rPr lang="en-US" sz="2800" dirty="0">
                <a:solidFill>
                  <a:srgbClr val="000000"/>
                </a:solidFill>
                <a:latin typeface="Poppins"/>
                <a:ea typeface="Poppins"/>
                <a:cs typeface="Poppins"/>
                <a:sym typeface="Poppins"/>
              </a:rPr>
              <a:t>of a broader digital transformation.</a:t>
            </a:r>
          </a:p>
          <a:p>
            <a:pPr algn="l">
              <a:lnSpc>
                <a:spcPts val="1800"/>
              </a:lnSpc>
            </a:pPr>
            <a:endParaRPr lang="en-US" sz="2400" dirty="0">
              <a:solidFill>
                <a:srgbClr val="000000"/>
              </a:solidFill>
              <a:latin typeface="Poppins"/>
              <a:ea typeface="Poppins"/>
              <a:cs typeface="Poppins"/>
              <a:sym typeface="Poppins"/>
            </a:endParaRPr>
          </a:p>
        </p:txBody>
      </p:sp>
      <p:sp>
        <p:nvSpPr>
          <p:cNvPr id="3" name="TextBox 3"/>
          <p:cNvSpPr txBox="1"/>
          <p:nvPr/>
        </p:nvSpPr>
        <p:spPr>
          <a:xfrm>
            <a:off x="844783" y="590550"/>
            <a:ext cx="14401800" cy="1424940"/>
          </a:xfrm>
          <a:prstGeom prst="rect">
            <a:avLst/>
          </a:prstGeom>
        </p:spPr>
        <p:txBody>
          <a:bodyPr lIns="0" tIns="0" rIns="0" bIns="0" rtlCol="0" anchor="t">
            <a:spAutoFit/>
          </a:bodyPr>
          <a:lstStyle/>
          <a:p>
            <a:pPr algn="l">
              <a:lnSpc>
                <a:spcPts val="5400"/>
              </a:lnSpc>
            </a:pPr>
            <a:r>
              <a:rPr lang="en-US" sz="4500" b="1" dirty="0">
                <a:solidFill>
                  <a:srgbClr val="000000"/>
                </a:solidFill>
                <a:latin typeface="Poppins Bold"/>
                <a:ea typeface="Poppins Bold"/>
                <a:cs typeface="Poppins Bold"/>
                <a:sym typeface="Poppins Bold"/>
              </a:rPr>
              <a:t>CRM as Part of the Bigger Digital Picture</a:t>
            </a:r>
          </a:p>
          <a:p>
            <a:pPr algn="l">
              <a:lnSpc>
                <a:spcPts val="4860"/>
              </a:lnSpc>
            </a:pPr>
            <a:endParaRPr lang="en-US" sz="4500" b="1" dirty="0">
              <a:solidFill>
                <a:srgbClr val="000000"/>
              </a:solidFill>
              <a:latin typeface="Poppins Bold"/>
              <a:ea typeface="Poppins Bold"/>
              <a:cs typeface="Poppins Bold"/>
              <a:sym typeface="Poppins Bold"/>
            </a:endParaRPr>
          </a:p>
        </p:txBody>
      </p:sp>
      <p:grpSp>
        <p:nvGrpSpPr>
          <p:cNvPr id="4" name="Group 4"/>
          <p:cNvGrpSpPr/>
          <p:nvPr/>
        </p:nvGrpSpPr>
        <p:grpSpPr>
          <a:xfrm>
            <a:off x="15212291" y="571500"/>
            <a:ext cx="2218468" cy="517684"/>
            <a:chOff x="0" y="0"/>
            <a:chExt cx="2957958" cy="690245"/>
          </a:xfrm>
        </p:grpSpPr>
        <p:sp>
          <p:nvSpPr>
            <p:cNvPr id="5" name="Freeform 5" descr="Logo  Description automatically generated"/>
            <p:cNvSpPr/>
            <p:nvPr/>
          </p:nvSpPr>
          <p:spPr>
            <a:xfrm>
              <a:off x="0" y="0"/>
              <a:ext cx="2957957" cy="690245"/>
            </a:xfrm>
            <a:custGeom>
              <a:avLst/>
              <a:gdLst/>
              <a:ahLst/>
              <a:cxnLst/>
              <a:rect l="l" t="t" r="r" b="b"/>
              <a:pathLst>
                <a:path w="2957957" h="690245">
                  <a:moveTo>
                    <a:pt x="0" y="0"/>
                  </a:moveTo>
                  <a:lnTo>
                    <a:pt x="2957957" y="0"/>
                  </a:lnTo>
                  <a:lnTo>
                    <a:pt x="2957957" y="690245"/>
                  </a:lnTo>
                  <a:lnTo>
                    <a:pt x="0" y="690245"/>
                  </a:lnTo>
                  <a:lnTo>
                    <a:pt x="0" y="0"/>
                  </a:lnTo>
                  <a:close/>
                </a:path>
              </a:pathLst>
            </a:custGeom>
            <a:blipFill>
              <a:blip r:embed="rId2"/>
              <a:stretch>
                <a:fillRect l="-3" r="-3"/>
              </a:stretch>
            </a:blipFill>
          </p:spPr>
          <p:txBody>
            <a:bodyPr/>
            <a:lstStyle/>
            <a:p>
              <a:endParaRPr lang="en-US"/>
            </a:p>
          </p:txBody>
        </p:sp>
      </p:grpSp>
      <p:grpSp>
        <p:nvGrpSpPr>
          <p:cNvPr id="7" name="Group 7"/>
          <p:cNvGrpSpPr/>
          <p:nvPr/>
        </p:nvGrpSpPr>
        <p:grpSpPr>
          <a:xfrm>
            <a:off x="7784464" y="2940191"/>
            <a:ext cx="8537061" cy="4953672"/>
            <a:chOff x="7651549" y="0"/>
            <a:chExt cx="11382748" cy="6604896"/>
          </a:xfrm>
        </p:grpSpPr>
        <p:grpSp>
          <p:nvGrpSpPr>
            <p:cNvPr id="8" name="Group 8"/>
            <p:cNvGrpSpPr/>
            <p:nvPr/>
          </p:nvGrpSpPr>
          <p:grpSpPr>
            <a:xfrm>
              <a:off x="7658105" y="0"/>
              <a:ext cx="10903286" cy="1871615"/>
              <a:chOff x="0" y="0"/>
              <a:chExt cx="10903286" cy="1871615"/>
            </a:xfrm>
          </p:grpSpPr>
          <p:sp>
            <p:nvSpPr>
              <p:cNvPr id="9" name="Freeform 9"/>
              <p:cNvSpPr/>
              <p:nvPr/>
            </p:nvSpPr>
            <p:spPr>
              <a:xfrm>
                <a:off x="0" y="0"/>
                <a:ext cx="10903346" cy="1871726"/>
              </a:xfrm>
              <a:custGeom>
                <a:avLst/>
                <a:gdLst/>
                <a:ahLst/>
                <a:cxnLst/>
                <a:rect l="l" t="t" r="r" b="b"/>
                <a:pathLst>
                  <a:path w="10903346" h="1871726">
                    <a:moveTo>
                      <a:pt x="0" y="0"/>
                    </a:moveTo>
                    <a:lnTo>
                      <a:pt x="9886045" y="0"/>
                    </a:lnTo>
                    <a:cubicBezTo>
                      <a:pt x="10447917" y="0"/>
                      <a:pt x="10903346" y="418973"/>
                      <a:pt x="10903346" y="935863"/>
                    </a:cubicBezTo>
                    <a:cubicBezTo>
                      <a:pt x="10903346" y="1452753"/>
                      <a:pt x="10447917" y="1871726"/>
                      <a:pt x="9886045" y="1871726"/>
                    </a:cubicBezTo>
                    <a:lnTo>
                      <a:pt x="0" y="1871726"/>
                    </a:lnTo>
                    <a:lnTo>
                      <a:pt x="0" y="0"/>
                    </a:lnTo>
                    <a:close/>
                  </a:path>
                </a:pathLst>
              </a:custGeom>
              <a:solidFill>
                <a:srgbClr val="4F81BD"/>
              </a:solidFill>
              <a:ln w="12700">
                <a:solidFill>
                  <a:srgbClr val="000000"/>
                </a:solidFill>
              </a:ln>
            </p:spPr>
            <p:txBody>
              <a:bodyPr/>
              <a:lstStyle/>
              <a:p>
                <a:endParaRPr lang="en-US"/>
              </a:p>
            </p:txBody>
          </p:sp>
        </p:grpSp>
        <p:grpSp>
          <p:nvGrpSpPr>
            <p:cNvPr id="13" name="Group 13"/>
            <p:cNvGrpSpPr/>
            <p:nvPr/>
          </p:nvGrpSpPr>
          <p:grpSpPr>
            <a:xfrm>
              <a:off x="7651549" y="2380077"/>
              <a:ext cx="10909842" cy="1871615"/>
              <a:chOff x="0" y="0"/>
              <a:chExt cx="10909842" cy="1871615"/>
            </a:xfrm>
          </p:grpSpPr>
          <p:sp>
            <p:nvSpPr>
              <p:cNvPr id="14" name="Freeform 14"/>
              <p:cNvSpPr/>
              <p:nvPr/>
            </p:nvSpPr>
            <p:spPr>
              <a:xfrm>
                <a:off x="0" y="0"/>
                <a:ext cx="10909901" cy="1871726"/>
              </a:xfrm>
              <a:custGeom>
                <a:avLst/>
                <a:gdLst/>
                <a:ahLst/>
                <a:cxnLst/>
                <a:rect l="l" t="t" r="r" b="b"/>
                <a:pathLst>
                  <a:path w="10909901" h="1871726">
                    <a:moveTo>
                      <a:pt x="0" y="0"/>
                    </a:moveTo>
                    <a:lnTo>
                      <a:pt x="9891988" y="0"/>
                    </a:lnTo>
                    <a:cubicBezTo>
                      <a:pt x="10454198" y="0"/>
                      <a:pt x="10909901" y="418973"/>
                      <a:pt x="10909901" y="935863"/>
                    </a:cubicBezTo>
                    <a:cubicBezTo>
                      <a:pt x="10909901" y="1452753"/>
                      <a:pt x="10454198" y="1871726"/>
                      <a:pt x="9891988" y="1871726"/>
                    </a:cubicBezTo>
                    <a:lnTo>
                      <a:pt x="0" y="1871726"/>
                    </a:lnTo>
                    <a:lnTo>
                      <a:pt x="0" y="0"/>
                    </a:lnTo>
                    <a:close/>
                  </a:path>
                </a:pathLst>
              </a:custGeom>
              <a:solidFill>
                <a:schemeClr val="accent1">
                  <a:lumMod val="60000"/>
                  <a:lumOff val="40000"/>
                </a:schemeClr>
              </a:solidFill>
              <a:ln w="12700">
                <a:solidFill>
                  <a:srgbClr val="000000"/>
                </a:solidFill>
              </a:ln>
            </p:spPr>
            <p:txBody>
              <a:bodyPr/>
              <a:lstStyle/>
              <a:p>
                <a:endParaRPr lang="en-US"/>
              </a:p>
            </p:txBody>
          </p:sp>
        </p:grpSp>
        <p:grpSp>
          <p:nvGrpSpPr>
            <p:cNvPr id="18" name="Group 18"/>
            <p:cNvGrpSpPr/>
            <p:nvPr/>
          </p:nvGrpSpPr>
          <p:grpSpPr>
            <a:xfrm>
              <a:off x="7658104" y="4768476"/>
              <a:ext cx="10903234" cy="1836420"/>
              <a:chOff x="0" y="0"/>
              <a:chExt cx="10903234" cy="1836420"/>
            </a:xfrm>
          </p:grpSpPr>
          <p:sp>
            <p:nvSpPr>
              <p:cNvPr id="19" name="Freeform 19"/>
              <p:cNvSpPr/>
              <p:nvPr/>
            </p:nvSpPr>
            <p:spPr>
              <a:xfrm>
                <a:off x="0" y="0"/>
                <a:ext cx="10903234" cy="1836420"/>
              </a:xfrm>
              <a:custGeom>
                <a:avLst/>
                <a:gdLst/>
                <a:ahLst/>
                <a:cxnLst/>
                <a:rect l="l" t="t" r="r" b="b"/>
                <a:pathLst>
                  <a:path w="10903234" h="1836420">
                    <a:moveTo>
                      <a:pt x="0" y="0"/>
                    </a:moveTo>
                    <a:lnTo>
                      <a:pt x="9885990" y="0"/>
                    </a:lnTo>
                    <a:cubicBezTo>
                      <a:pt x="10447796" y="0"/>
                      <a:pt x="10903234" y="411099"/>
                      <a:pt x="10903234" y="918210"/>
                    </a:cubicBezTo>
                    <a:cubicBezTo>
                      <a:pt x="10903234" y="1425321"/>
                      <a:pt x="10447796" y="1836420"/>
                      <a:pt x="9885990" y="1836420"/>
                    </a:cubicBezTo>
                    <a:lnTo>
                      <a:pt x="0" y="1836420"/>
                    </a:lnTo>
                    <a:lnTo>
                      <a:pt x="0" y="0"/>
                    </a:lnTo>
                    <a:close/>
                  </a:path>
                </a:pathLst>
              </a:custGeom>
              <a:solidFill>
                <a:schemeClr val="accent5">
                  <a:lumMod val="60000"/>
                  <a:lumOff val="40000"/>
                </a:schemeClr>
              </a:solidFill>
              <a:ln w="12700">
                <a:solidFill>
                  <a:srgbClr val="000000"/>
                </a:solidFill>
              </a:ln>
            </p:spPr>
            <p:txBody>
              <a:bodyPr/>
              <a:lstStyle/>
              <a:p>
                <a:endParaRPr lang="en-US"/>
              </a:p>
            </p:txBody>
          </p:sp>
        </p:grpSp>
        <p:sp>
          <p:nvSpPr>
            <p:cNvPr id="24" name="TextBox 24"/>
            <p:cNvSpPr txBox="1"/>
            <p:nvPr/>
          </p:nvSpPr>
          <p:spPr>
            <a:xfrm>
              <a:off x="8671096" y="389557"/>
              <a:ext cx="9403818" cy="1044875"/>
            </a:xfrm>
            <a:prstGeom prst="rect">
              <a:avLst/>
            </a:prstGeom>
          </p:spPr>
          <p:txBody>
            <a:bodyPr lIns="0" tIns="0" rIns="0" bIns="0" rtlCol="0" anchor="t">
              <a:spAutoFit/>
            </a:bodyPr>
            <a:lstStyle/>
            <a:p>
              <a:pPr algn="l">
                <a:lnSpc>
                  <a:spcPts val="3140"/>
                </a:lnSpc>
              </a:pPr>
              <a:r>
                <a:rPr lang="en-US" sz="2400" dirty="0">
                  <a:latin typeface="Poppins"/>
                  <a:ea typeface="Poppins"/>
                  <a:cs typeface="Poppins"/>
                  <a:sym typeface="Poppins"/>
                </a:rPr>
                <a:t>CRM supports lead management, customer engagement, and service quality.</a:t>
              </a:r>
            </a:p>
          </p:txBody>
        </p:sp>
        <p:sp>
          <p:nvSpPr>
            <p:cNvPr id="25" name="TextBox 25"/>
            <p:cNvSpPr txBox="1"/>
            <p:nvPr/>
          </p:nvSpPr>
          <p:spPr>
            <a:xfrm>
              <a:off x="8671096" y="2454835"/>
              <a:ext cx="9890242" cy="1760568"/>
            </a:xfrm>
            <a:prstGeom prst="rect">
              <a:avLst/>
            </a:prstGeom>
          </p:spPr>
          <p:txBody>
            <a:bodyPr wrap="square" lIns="0" tIns="0" rIns="0" bIns="0" rtlCol="0" anchor="t">
              <a:spAutoFit/>
            </a:bodyPr>
            <a:lstStyle/>
            <a:p>
              <a:pPr algn="l">
                <a:lnSpc>
                  <a:spcPts val="3454"/>
                </a:lnSpc>
              </a:pPr>
              <a:r>
                <a:rPr lang="en-US" sz="2399" dirty="0">
                  <a:latin typeface="Poppins"/>
                  <a:ea typeface="Poppins"/>
                  <a:cs typeface="Poppins"/>
                  <a:sym typeface="Poppins"/>
                </a:rPr>
                <a:t>But real impact comes when it connects with other digital initiatives — call centre, automation, analytics, and customer channels.</a:t>
              </a:r>
            </a:p>
          </p:txBody>
        </p:sp>
        <p:sp>
          <p:nvSpPr>
            <p:cNvPr id="26" name="TextBox 26"/>
            <p:cNvSpPr txBox="1"/>
            <p:nvPr/>
          </p:nvSpPr>
          <p:spPr>
            <a:xfrm>
              <a:off x="8663267" y="5411447"/>
              <a:ext cx="10371030" cy="512448"/>
            </a:xfrm>
            <a:prstGeom prst="rect">
              <a:avLst/>
            </a:prstGeom>
          </p:spPr>
          <p:txBody>
            <a:bodyPr wrap="square" lIns="0" tIns="0" rIns="0" bIns="0" rtlCol="0" anchor="t">
              <a:spAutoFit/>
            </a:bodyPr>
            <a:lstStyle/>
            <a:p>
              <a:pPr algn="l">
                <a:lnSpc>
                  <a:spcPts val="3140"/>
                </a:lnSpc>
              </a:pPr>
              <a:r>
                <a:rPr lang="en-US" sz="2400" dirty="0">
                  <a:solidFill>
                    <a:srgbClr val="000000"/>
                  </a:solidFill>
                  <a:latin typeface="Poppins"/>
                  <a:ea typeface="Poppins"/>
                  <a:cs typeface="Poppins"/>
                  <a:sym typeface="Poppins"/>
                </a:rPr>
                <a:t>CRM is a </a:t>
              </a:r>
              <a:r>
                <a:rPr lang="en-US" sz="2400" b="1" dirty="0">
                  <a:solidFill>
                    <a:srgbClr val="000000"/>
                  </a:solidFill>
                  <a:latin typeface="Poppins Bold"/>
                  <a:ea typeface="Poppins Bold"/>
                  <a:cs typeface="Poppins Bold"/>
                  <a:sym typeface="Poppins Bold"/>
                </a:rPr>
                <a:t>foundation</a:t>
              </a:r>
              <a:r>
                <a:rPr lang="en-US" sz="2400" dirty="0">
                  <a:solidFill>
                    <a:srgbClr val="000000"/>
                  </a:solidFill>
                  <a:latin typeface="Poppins"/>
                  <a:ea typeface="Poppins"/>
                  <a:cs typeface="Poppins"/>
                  <a:sym typeface="Poppins"/>
                </a:rPr>
                <a:t>, not the full transformation. </a:t>
              </a:r>
            </a:p>
          </p:txBody>
        </p:sp>
      </p:grpSp>
      <p:sp>
        <p:nvSpPr>
          <p:cNvPr id="27" name="TextBox 27"/>
          <p:cNvSpPr txBox="1"/>
          <p:nvPr/>
        </p:nvSpPr>
        <p:spPr>
          <a:xfrm>
            <a:off x="990600" y="8054220"/>
            <a:ext cx="15544800" cy="1666946"/>
          </a:xfrm>
          <a:prstGeom prst="rect">
            <a:avLst/>
          </a:prstGeom>
        </p:spPr>
        <p:txBody>
          <a:bodyPr wrap="square" lIns="0" tIns="0" rIns="0" bIns="0" rtlCol="0" anchor="t">
            <a:spAutoFit/>
          </a:bodyPr>
          <a:lstStyle/>
          <a:p>
            <a:pPr algn="l">
              <a:lnSpc>
                <a:spcPts val="3238"/>
              </a:lnSpc>
            </a:pPr>
            <a:endParaRPr dirty="0"/>
          </a:p>
          <a:p>
            <a:pPr algn="l">
              <a:lnSpc>
                <a:spcPts val="3238"/>
              </a:lnSpc>
            </a:pPr>
            <a:r>
              <a:rPr lang="en-US" sz="2699" dirty="0">
                <a:solidFill>
                  <a:srgbClr val="000000"/>
                </a:solidFill>
                <a:latin typeface="Poppins"/>
                <a:ea typeface="Poppins"/>
                <a:cs typeface="Poppins"/>
                <a:sym typeface="Poppins"/>
              </a:rPr>
              <a:t>Most CRM projects fail </a:t>
            </a:r>
            <a:r>
              <a:rPr lang="en-US" sz="2699" b="1" dirty="0">
                <a:solidFill>
                  <a:srgbClr val="000000"/>
                </a:solidFill>
                <a:latin typeface="Poppins Bold"/>
                <a:ea typeface="Poppins Bold"/>
                <a:cs typeface="Poppins Bold"/>
                <a:sym typeface="Poppins Bold"/>
              </a:rPr>
              <a:t>not</a:t>
            </a:r>
            <a:r>
              <a:rPr lang="en-US" sz="2699" dirty="0">
                <a:solidFill>
                  <a:srgbClr val="000000"/>
                </a:solidFill>
                <a:latin typeface="Poppins"/>
                <a:ea typeface="Poppins"/>
                <a:cs typeface="Poppins"/>
                <a:sym typeface="Poppins"/>
              </a:rPr>
              <a:t> because of the </a:t>
            </a:r>
            <a:r>
              <a:rPr lang="en-US" sz="2699" b="1" dirty="0">
                <a:solidFill>
                  <a:srgbClr val="000000"/>
                </a:solidFill>
                <a:latin typeface="Poppins Bold"/>
                <a:ea typeface="Poppins Bold"/>
                <a:cs typeface="Poppins Bold"/>
                <a:sym typeface="Poppins Bold"/>
              </a:rPr>
              <a:t>tool,</a:t>
            </a:r>
            <a:r>
              <a:rPr lang="en-US" sz="2699" dirty="0">
                <a:solidFill>
                  <a:srgbClr val="000000"/>
                </a:solidFill>
                <a:latin typeface="Poppins"/>
                <a:ea typeface="Poppins"/>
                <a:cs typeface="Poppins"/>
                <a:sym typeface="Poppins"/>
              </a:rPr>
              <a:t> but because staff still work in the </a:t>
            </a:r>
            <a:r>
              <a:rPr lang="en-US" sz="2699" b="1" dirty="0">
                <a:solidFill>
                  <a:srgbClr val="000000"/>
                </a:solidFill>
                <a:latin typeface="Poppins Bold"/>
                <a:ea typeface="Poppins Bold"/>
                <a:cs typeface="Poppins Bold"/>
                <a:sym typeface="Poppins Bold"/>
              </a:rPr>
              <a:t>old way</a:t>
            </a:r>
            <a:r>
              <a:rPr lang="en-US" sz="2699" dirty="0">
                <a:solidFill>
                  <a:srgbClr val="000000"/>
                </a:solidFill>
                <a:latin typeface="Poppins"/>
                <a:ea typeface="Poppins"/>
                <a:cs typeface="Poppins"/>
                <a:sym typeface="Poppins"/>
              </a:rPr>
              <a:t> (Excel, WhatsApp, manual notes).</a:t>
            </a:r>
          </a:p>
          <a:p>
            <a:pPr algn="l">
              <a:lnSpc>
                <a:spcPts val="3239"/>
              </a:lnSpc>
            </a:pPr>
            <a:endParaRPr lang="en-US" sz="2699" dirty="0">
              <a:solidFill>
                <a:srgbClr val="000000"/>
              </a:solidFill>
              <a:latin typeface="Poppins"/>
              <a:ea typeface="Poppins"/>
              <a:cs typeface="Poppins"/>
              <a:sym typeface="Poppins"/>
            </a:endParaRPr>
          </a:p>
        </p:txBody>
      </p:sp>
      <p:grpSp>
        <p:nvGrpSpPr>
          <p:cNvPr id="28" name="Group 28"/>
          <p:cNvGrpSpPr/>
          <p:nvPr/>
        </p:nvGrpSpPr>
        <p:grpSpPr>
          <a:xfrm>
            <a:off x="10404764" y="9858728"/>
            <a:ext cx="6686550" cy="283847"/>
            <a:chOff x="0" y="0"/>
            <a:chExt cx="8915400" cy="378462"/>
          </a:xfrm>
        </p:grpSpPr>
        <p:sp>
          <p:nvSpPr>
            <p:cNvPr id="29" name="Freeform 29"/>
            <p:cNvSpPr/>
            <p:nvPr/>
          </p:nvSpPr>
          <p:spPr>
            <a:xfrm>
              <a:off x="0" y="0"/>
              <a:ext cx="8915400" cy="378462"/>
            </a:xfrm>
            <a:custGeom>
              <a:avLst/>
              <a:gdLst/>
              <a:ahLst/>
              <a:cxnLst/>
              <a:rect l="l" t="t" r="r" b="b"/>
              <a:pathLst>
                <a:path w="8915400" h="378462">
                  <a:moveTo>
                    <a:pt x="0" y="0"/>
                  </a:moveTo>
                  <a:lnTo>
                    <a:pt x="8915400" y="0"/>
                  </a:lnTo>
                  <a:lnTo>
                    <a:pt x="8915400" y="378462"/>
                  </a:lnTo>
                  <a:lnTo>
                    <a:pt x="0" y="378462"/>
                  </a:lnTo>
                  <a:close/>
                </a:path>
              </a:pathLst>
            </a:custGeom>
            <a:solidFill>
              <a:srgbClr val="000000">
                <a:alpha val="0"/>
              </a:srgbClr>
            </a:solidFill>
          </p:spPr>
          <p:txBody>
            <a:bodyPr/>
            <a:lstStyle/>
            <a:p>
              <a:endParaRPr lang="en-US"/>
            </a:p>
          </p:txBody>
        </p:sp>
        <p:sp>
          <p:nvSpPr>
            <p:cNvPr id="30" name="TextBox 30"/>
            <p:cNvSpPr txBox="1"/>
            <p:nvPr/>
          </p:nvSpPr>
          <p:spPr>
            <a:xfrm>
              <a:off x="0" y="-19050"/>
              <a:ext cx="8915400" cy="397512"/>
            </a:xfrm>
            <a:prstGeom prst="rect">
              <a:avLst/>
            </a:prstGeom>
          </p:spPr>
          <p:txBody>
            <a:bodyPr lIns="0" tIns="0" rIns="0" bIns="0" rtlCol="0" anchor="ctr"/>
            <a:lstStyle/>
            <a:p>
              <a:pPr algn="r">
                <a:lnSpc>
                  <a:spcPts val="1439"/>
                </a:lnSpc>
              </a:pPr>
              <a:r>
                <a:rPr lang="en-US" sz="1200" dirty="0">
                  <a:solidFill>
                    <a:srgbClr val="BFBFBF"/>
                  </a:solidFill>
                  <a:latin typeface="Arial"/>
                  <a:ea typeface="Arial"/>
                  <a:cs typeface="Arial"/>
                  <a:sym typeface="Arial"/>
                </a:rPr>
                <a:t>Copyright © 2025 Intellect Consulting. All Rights Reserved.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04764" y="9858728"/>
            <a:ext cx="6686550" cy="283847"/>
            <a:chOff x="0" y="0"/>
            <a:chExt cx="8915400" cy="378462"/>
          </a:xfrm>
        </p:grpSpPr>
        <p:sp>
          <p:nvSpPr>
            <p:cNvPr id="3" name="Freeform 3"/>
            <p:cNvSpPr/>
            <p:nvPr/>
          </p:nvSpPr>
          <p:spPr>
            <a:xfrm>
              <a:off x="0" y="0"/>
              <a:ext cx="8915400" cy="378462"/>
            </a:xfrm>
            <a:custGeom>
              <a:avLst/>
              <a:gdLst/>
              <a:ahLst/>
              <a:cxnLst/>
              <a:rect l="l" t="t" r="r" b="b"/>
              <a:pathLst>
                <a:path w="8915400" h="378462">
                  <a:moveTo>
                    <a:pt x="0" y="0"/>
                  </a:moveTo>
                  <a:lnTo>
                    <a:pt x="8915400" y="0"/>
                  </a:lnTo>
                  <a:lnTo>
                    <a:pt x="8915400" y="378462"/>
                  </a:lnTo>
                  <a:lnTo>
                    <a:pt x="0" y="378462"/>
                  </a:lnTo>
                  <a:close/>
                </a:path>
              </a:pathLst>
            </a:custGeom>
            <a:solidFill>
              <a:srgbClr val="000000">
                <a:alpha val="0"/>
              </a:srgbClr>
            </a:solidFill>
          </p:spPr>
          <p:txBody>
            <a:bodyPr/>
            <a:lstStyle/>
            <a:p>
              <a:endParaRPr lang="en-US"/>
            </a:p>
          </p:txBody>
        </p:sp>
        <p:sp>
          <p:nvSpPr>
            <p:cNvPr id="4" name="TextBox 4"/>
            <p:cNvSpPr txBox="1"/>
            <p:nvPr/>
          </p:nvSpPr>
          <p:spPr>
            <a:xfrm>
              <a:off x="0" y="-19050"/>
              <a:ext cx="8915400" cy="397512"/>
            </a:xfrm>
            <a:prstGeom prst="rect">
              <a:avLst/>
            </a:prstGeom>
          </p:spPr>
          <p:txBody>
            <a:bodyPr lIns="0" tIns="0" rIns="0" bIns="0" rtlCol="0" anchor="ctr"/>
            <a:lstStyle/>
            <a:p>
              <a:pPr algn="r">
                <a:lnSpc>
                  <a:spcPts val="1439"/>
                </a:lnSpc>
              </a:pPr>
              <a:r>
                <a:rPr lang="en-US" sz="1200" dirty="0">
                  <a:solidFill>
                    <a:srgbClr val="BFBFBF"/>
                  </a:solidFill>
                  <a:latin typeface="Arial"/>
                  <a:ea typeface="Arial"/>
                  <a:cs typeface="Arial"/>
                  <a:sym typeface="Arial"/>
                </a:rPr>
                <a:t>Copyright © 2025 Intellect Consulting. All Rights Reserved.</a:t>
              </a:r>
            </a:p>
          </p:txBody>
        </p:sp>
      </p:grpSp>
      <p:sp>
        <p:nvSpPr>
          <p:cNvPr id="5" name="TextBox 5"/>
          <p:cNvSpPr txBox="1"/>
          <p:nvPr/>
        </p:nvSpPr>
        <p:spPr>
          <a:xfrm>
            <a:off x="844784" y="590550"/>
            <a:ext cx="14401800" cy="1355676"/>
          </a:xfrm>
          <a:prstGeom prst="rect">
            <a:avLst/>
          </a:prstGeom>
        </p:spPr>
        <p:txBody>
          <a:bodyPr lIns="0" tIns="0" rIns="0" bIns="0" rtlCol="0" anchor="t">
            <a:spAutoFit/>
          </a:bodyPr>
          <a:lstStyle/>
          <a:p>
            <a:pPr algn="l">
              <a:lnSpc>
                <a:spcPts val="5400"/>
              </a:lnSpc>
            </a:pPr>
            <a:r>
              <a:rPr lang="en-US" sz="4500" b="1">
                <a:solidFill>
                  <a:srgbClr val="000000"/>
                </a:solidFill>
                <a:latin typeface="Poppins Bold"/>
                <a:ea typeface="Poppins Bold"/>
                <a:cs typeface="Poppins Bold"/>
                <a:sym typeface="Poppins Bold"/>
              </a:rPr>
              <a:t>Success =  Tools + SOPs + SLAs + Governance</a:t>
            </a:r>
          </a:p>
          <a:p>
            <a:pPr algn="l">
              <a:lnSpc>
                <a:spcPts val="4860"/>
              </a:lnSpc>
            </a:pPr>
            <a:endParaRPr lang="en-US" sz="4500" b="1">
              <a:solidFill>
                <a:srgbClr val="000000"/>
              </a:solidFill>
              <a:latin typeface="Poppins Bold"/>
              <a:ea typeface="Poppins Bold"/>
              <a:cs typeface="Poppins Bold"/>
              <a:sym typeface="Poppins Bold"/>
            </a:endParaRPr>
          </a:p>
        </p:txBody>
      </p:sp>
      <p:sp>
        <p:nvSpPr>
          <p:cNvPr id="6" name="TextBox 6"/>
          <p:cNvSpPr txBox="1"/>
          <p:nvPr/>
        </p:nvSpPr>
        <p:spPr>
          <a:xfrm>
            <a:off x="1660246" y="2190026"/>
            <a:ext cx="5225314" cy="371475"/>
          </a:xfrm>
          <a:prstGeom prst="rect">
            <a:avLst/>
          </a:prstGeom>
        </p:spPr>
        <p:txBody>
          <a:bodyPr lIns="0" tIns="0" rIns="0" bIns="0" rtlCol="0" anchor="t">
            <a:spAutoFit/>
          </a:bodyPr>
          <a:lstStyle/>
          <a:p>
            <a:pPr algn="l">
              <a:lnSpc>
                <a:spcPts val="2879"/>
              </a:lnSpc>
            </a:pPr>
            <a:r>
              <a:rPr lang="en-US" sz="2400" b="1">
                <a:solidFill>
                  <a:srgbClr val="000000"/>
                </a:solidFill>
                <a:latin typeface="Arial Bold"/>
                <a:ea typeface="Arial Bold"/>
                <a:cs typeface="Arial Bold"/>
                <a:sym typeface="Arial Bold"/>
              </a:rPr>
              <a:t>Clear SOPs linked to CRM</a:t>
            </a:r>
          </a:p>
        </p:txBody>
      </p:sp>
      <p:grpSp>
        <p:nvGrpSpPr>
          <p:cNvPr id="7" name="Group 7"/>
          <p:cNvGrpSpPr/>
          <p:nvPr/>
        </p:nvGrpSpPr>
        <p:grpSpPr>
          <a:xfrm>
            <a:off x="974031" y="2079900"/>
            <a:ext cx="609524" cy="609523"/>
            <a:chOff x="0" y="0"/>
            <a:chExt cx="812698" cy="812698"/>
          </a:xfrm>
        </p:grpSpPr>
        <p:sp>
          <p:nvSpPr>
            <p:cNvPr id="8" name="Freeform 8"/>
            <p:cNvSpPr/>
            <p:nvPr/>
          </p:nvSpPr>
          <p:spPr>
            <a:xfrm>
              <a:off x="0" y="0"/>
              <a:ext cx="812673" cy="812673"/>
            </a:xfrm>
            <a:custGeom>
              <a:avLst/>
              <a:gdLst/>
              <a:ahLst/>
              <a:cxnLst/>
              <a:rect l="l" t="t" r="r" b="b"/>
              <a:pathLst>
                <a:path w="812673" h="812673">
                  <a:moveTo>
                    <a:pt x="0" y="0"/>
                  </a:moveTo>
                  <a:lnTo>
                    <a:pt x="812673" y="0"/>
                  </a:lnTo>
                  <a:lnTo>
                    <a:pt x="812673" y="812673"/>
                  </a:lnTo>
                  <a:lnTo>
                    <a:pt x="0" y="812673"/>
                  </a:lnTo>
                  <a:lnTo>
                    <a:pt x="0" y="0"/>
                  </a:lnTo>
                  <a:close/>
                </a:path>
              </a:pathLst>
            </a:custGeom>
            <a:blipFill>
              <a:blip r:embed="rId2"/>
              <a:stretch>
                <a:fillRect r="-3" b="-3"/>
              </a:stretch>
            </a:blipFill>
          </p:spPr>
          <p:txBody>
            <a:bodyPr/>
            <a:lstStyle/>
            <a:p>
              <a:endParaRPr lang="en-US"/>
            </a:p>
          </p:txBody>
        </p:sp>
      </p:grpSp>
      <p:sp>
        <p:nvSpPr>
          <p:cNvPr id="9" name="TextBox 9"/>
          <p:cNvSpPr txBox="1"/>
          <p:nvPr/>
        </p:nvSpPr>
        <p:spPr>
          <a:xfrm>
            <a:off x="1065470" y="2843162"/>
            <a:ext cx="10709595" cy="743411"/>
          </a:xfrm>
          <a:prstGeom prst="rect">
            <a:avLst/>
          </a:prstGeom>
        </p:spPr>
        <p:txBody>
          <a:bodyPr lIns="0" tIns="0" rIns="0" bIns="0" rtlCol="0" anchor="t">
            <a:spAutoFit/>
          </a:bodyPr>
          <a:lstStyle/>
          <a:p>
            <a:pPr algn="l">
              <a:lnSpc>
                <a:spcPts val="2640"/>
              </a:lnSpc>
            </a:pPr>
            <a:r>
              <a:rPr lang="en-US" sz="2200">
                <a:solidFill>
                  <a:srgbClr val="000000"/>
                </a:solidFill>
                <a:latin typeface="Poppins"/>
                <a:ea typeface="Poppins"/>
                <a:cs typeface="Poppins"/>
                <a:sym typeface="Poppins"/>
              </a:rPr>
              <a:t>Every key activity (lead creation, follow-up, complaint logging, approvals) must have a defined step in the CRM, not outside it.</a:t>
            </a:r>
          </a:p>
        </p:txBody>
      </p:sp>
      <p:sp>
        <p:nvSpPr>
          <p:cNvPr id="10" name="TextBox 10"/>
          <p:cNvSpPr txBox="1"/>
          <p:nvPr/>
        </p:nvSpPr>
        <p:spPr>
          <a:xfrm>
            <a:off x="1643038" y="4075657"/>
            <a:ext cx="5242522" cy="371475"/>
          </a:xfrm>
          <a:prstGeom prst="rect">
            <a:avLst/>
          </a:prstGeom>
        </p:spPr>
        <p:txBody>
          <a:bodyPr lIns="0" tIns="0" rIns="0" bIns="0" rtlCol="0" anchor="t">
            <a:spAutoFit/>
          </a:bodyPr>
          <a:lstStyle/>
          <a:p>
            <a:pPr algn="l">
              <a:lnSpc>
                <a:spcPts val="2879"/>
              </a:lnSpc>
            </a:pPr>
            <a:r>
              <a:rPr lang="en-US" sz="2400" b="1">
                <a:solidFill>
                  <a:srgbClr val="000000"/>
                </a:solidFill>
                <a:latin typeface="Arial Bold"/>
                <a:ea typeface="Arial Bold"/>
                <a:cs typeface="Arial Bold"/>
                <a:sym typeface="Arial Bold"/>
              </a:rPr>
              <a:t>SLAs &amp; responsibilities </a:t>
            </a:r>
          </a:p>
        </p:txBody>
      </p:sp>
      <p:grpSp>
        <p:nvGrpSpPr>
          <p:cNvPr id="11" name="Group 11"/>
          <p:cNvGrpSpPr/>
          <p:nvPr/>
        </p:nvGrpSpPr>
        <p:grpSpPr>
          <a:xfrm>
            <a:off x="956823" y="3965532"/>
            <a:ext cx="609523" cy="609524"/>
            <a:chOff x="0" y="0"/>
            <a:chExt cx="812698" cy="812698"/>
          </a:xfrm>
        </p:grpSpPr>
        <p:sp>
          <p:nvSpPr>
            <p:cNvPr id="12" name="Freeform 12"/>
            <p:cNvSpPr/>
            <p:nvPr/>
          </p:nvSpPr>
          <p:spPr>
            <a:xfrm>
              <a:off x="0" y="0"/>
              <a:ext cx="812673" cy="812673"/>
            </a:xfrm>
            <a:custGeom>
              <a:avLst/>
              <a:gdLst/>
              <a:ahLst/>
              <a:cxnLst/>
              <a:rect l="l" t="t" r="r" b="b"/>
              <a:pathLst>
                <a:path w="812673" h="812673">
                  <a:moveTo>
                    <a:pt x="0" y="0"/>
                  </a:moveTo>
                  <a:lnTo>
                    <a:pt x="812673" y="0"/>
                  </a:lnTo>
                  <a:lnTo>
                    <a:pt x="812673" y="812673"/>
                  </a:lnTo>
                  <a:lnTo>
                    <a:pt x="0" y="812673"/>
                  </a:lnTo>
                  <a:lnTo>
                    <a:pt x="0" y="0"/>
                  </a:lnTo>
                  <a:close/>
                </a:path>
              </a:pathLst>
            </a:custGeom>
            <a:blipFill>
              <a:blip r:embed="rId2"/>
              <a:stretch>
                <a:fillRect r="-3" b="-3"/>
              </a:stretch>
            </a:blipFill>
          </p:spPr>
          <p:txBody>
            <a:bodyPr/>
            <a:lstStyle/>
            <a:p>
              <a:endParaRPr lang="en-US"/>
            </a:p>
          </p:txBody>
        </p:sp>
      </p:grpSp>
      <p:sp>
        <p:nvSpPr>
          <p:cNvPr id="13" name="TextBox 13"/>
          <p:cNvSpPr txBox="1"/>
          <p:nvPr/>
        </p:nvSpPr>
        <p:spPr>
          <a:xfrm>
            <a:off x="1048263" y="4723203"/>
            <a:ext cx="10117202" cy="743410"/>
          </a:xfrm>
          <a:prstGeom prst="rect">
            <a:avLst/>
          </a:prstGeom>
        </p:spPr>
        <p:txBody>
          <a:bodyPr lIns="0" tIns="0" rIns="0" bIns="0" rtlCol="0" anchor="t">
            <a:spAutoFit/>
          </a:bodyPr>
          <a:lstStyle/>
          <a:p>
            <a:pPr algn="l">
              <a:lnSpc>
                <a:spcPts val="2640"/>
              </a:lnSpc>
            </a:pPr>
            <a:r>
              <a:rPr lang="en-US" sz="2200">
                <a:solidFill>
                  <a:srgbClr val="000000"/>
                </a:solidFill>
                <a:latin typeface="Poppins"/>
                <a:ea typeface="Poppins"/>
                <a:cs typeface="Poppins"/>
                <a:sym typeface="Poppins"/>
              </a:rPr>
              <a:t>Defined response and update times (e.g. leads updated within 24 hours, complaints status updated daily) with clear owners.</a:t>
            </a:r>
          </a:p>
        </p:txBody>
      </p:sp>
      <p:sp>
        <p:nvSpPr>
          <p:cNvPr id="14" name="TextBox 14"/>
          <p:cNvSpPr txBox="1"/>
          <p:nvPr/>
        </p:nvSpPr>
        <p:spPr>
          <a:xfrm>
            <a:off x="1643038" y="5957602"/>
            <a:ext cx="5721376" cy="371475"/>
          </a:xfrm>
          <a:prstGeom prst="rect">
            <a:avLst/>
          </a:prstGeom>
        </p:spPr>
        <p:txBody>
          <a:bodyPr lIns="0" tIns="0" rIns="0" bIns="0" rtlCol="0" anchor="t">
            <a:spAutoFit/>
          </a:bodyPr>
          <a:lstStyle/>
          <a:p>
            <a:pPr algn="l">
              <a:lnSpc>
                <a:spcPts val="2879"/>
              </a:lnSpc>
            </a:pPr>
            <a:r>
              <a:rPr lang="en-US" sz="2400" b="1">
                <a:solidFill>
                  <a:srgbClr val="000000"/>
                </a:solidFill>
                <a:latin typeface="Arial Bold"/>
                <a:ea typeface="Arial Bold"/>
                <a:cs typeface="Arial Bold"/>
                <a:sym typeface="Arial Bold"/>
              </a:rPr>
              <a:t>Visible management usage</a:t>
            </a:r>
          </a:p>
        </p:txBody>
      </p:sp>
      <p:grpSp>
        <p:nvGrpSpPr>
          <p:cNvPr id="15" name="Group 15"/>
          <p:cNvGrpSpPr/>
          <p:nvPr/>
        </p:nvGrpSpPr>
        <p:grpSpPr>
          <a:xfrm>
            <a:off x="956823" y="5847477"/>
            <a:ext cx="609523" cy="609523"/>
            <a:chOff x="0" y="0"/>
            <a:chExt cx="812698" cy="812698"/>
          </a:xfrm>
        </p:grpSpPr>
        <p:sp>
          <p:nvSpPr>
            <p:cNvPr id="16" name="Freeform 16"/>
            <p:cNvSpPr/>
            <p:nvPr/>
          </p:nvSpPr>
          <p:spPr>
            <a:xfrm>
              <a:off x="0" y="0"/>
              <a:ext cx="812673" cy="812673"/>
            </a:xfrm>
            <a:custGeom>
              <a:avLst/>
              <a:gdLst/>
              <a:ahLst/>
              <a:cxnLst/>
              <a:rect l="l" t="t" r="r" b="b"/>
              <a:pathLst>
                <a:path w="812673" h="812673">
                  <a:moveTo>
                    <a:pt x="0" y="0"/>
                  </a:moveTo>
                  <a:lnTo>
                    <a:pt x="812673" y="0"/>
                  </a:lnTo>
                  <a:lnTo>
                    <a:pt x="812673" y="812673"/>
                  </a:lnTo>
                  <a:lnTo>
                    <a:pt x="0" y="812673"/>
                  </a:lnTo>
                  <a:lnTo>
                    <a:pt x="0" y="0"/>
                  </a:lnTo>
                  <a:close/>
                </a:path>
              </a:pathLst>
            </a:custGeom>
            <a:blipFill>
              <a:blip r:embed="rId2"/>
              <a:stretch>
                <a:fillRect r="-3" b="-3"/>
              </a:stretch>
            </a:blipFill>
          </p:spPr>
          <p:txBody>
            <a:bodyPr/>
            <a:lstStyle/>
            <a:p>
              <a:endParaRPr lang="en-US"/>
            </a:p>
          </p:txBody>
        </p:sp>
      </p:grpSp>
      <p:sp>
        <p:nvSpPr>
          <p:cNvPr id="17" name="TextBox 17"/>
          <p:cNvSpPr txBox="1"/>
          <p:nvPr/>
        </p:nvSpPr>
        <p:spPr>
          <a:xfrm>
            <a:off x="1060554" y="6483672"/>
            <a:ext cx="10409711" cy="743411"/>
          </a:xfrm>
          <a:prstGeom prst="rect">
            <a:avLst/>
          </a:prstGeom>
        </p:spPr>
        <p:txBody>
          <a:bodyPr lIns="0" tIns="0" rIns="0" bIns="0" rtlCol="0" anchor="t">
            <a:spAutoFit/>
          </a:bodyPr>
          <a:lstStyle/>
          <a:p>
            <a:pPr algn="l">
              <a:lnSpc>
                <a:spcPts val="2640"/>
              </a:lnSpc>
            </a:pPr>
            <a:r>
              <a:rPr lang="en-US" sz="2200">
                <a:solidFill>
                  <a:srgbClr val="000000"/>
                </a:solidFill>
                <a:latin typeface="Poppins"/>
                <a:ea typeface="Poppins"/>
                <a:cs typeface="Poppins"/>
                <a:sym typeface="Poppins"/>
              </a:rPr>
              <a:t>Every key activity (lead creation, follow-up, complaint logging, approvals) must have a defined step in the CRM, not outside it.</a:t>
            </a:r>
          </a:p>
        </p:txBody>
      </p:sp>
      <p:sp>
        <p:nvSpPr>
          <p:cNvPr id="18" name="TextBox 18"/>
          <p:cNvSpPr txBox="1"/>
          <p:nvPr/>
        </p:nvSpPr>
        <p:spPr>
          <a:xfrm>
            <a:off x="1674994" y="7817521"/>
            <a:ext cx="5689420" cy="371475"/>
          </a:xfrm>
          <a:prstGeom prst="rect">
            <a:avLst/>
          </a:prstGeom>
        </p:spPr>
        <p:txBody>
          <a:bodyPr lIns="0" tIns="0" rIns="0" bIns="0" rtlCol="0" anchor="t">
            <a:spAutoFit/>
          </a:bodyPr>
          <a:lstStyle/>
          <a:p>
            <a:pPr algn="l">
              <a:lnSpc>
                <a:spcPts val="2879"/>
              </a:lnSpc>
            </a:pPr>
            <a:r>
              <a:rPr lang="en-US" sz="2400" b="1">
                <a:solidFill>
                  <a:srgbClr val="000000"/>
                </a:solidFill>
                <a:latin typeface="Arial Bold"/>
                <a:ea typeface="Arial Bold"/>
                <a:cs typeface="Arial Bold"/>
                <a:sym typeface="Arial Bold"/>
              </a:rPr>
              <a:t>Numerical adoption tracking</a:t>
            </a:r>
          </a:p>
        </p:txBody>
      </p:sp>
      <p:grpSp>
        <p:nvGrpSpPr>
          <p:cNvPr id="19" name="Group 19"/>
          <p:cNvGrpSpPr/>
          <p:nvPr/>
        </p:nvGrpSpPr>
        <p:grpSpPr>
          <a:xfrm>
            <a:off x="988779" y="7707398"/>
            <a:ext cx="609524" cy="609523"/>
            <a:chOff x="0" y="0"/>
            <a:chExt cx="812698" cy="812698"/>
          </a:xfrm>
        </p:grpSpPr>
        <p:sp>
          <p:nvSpPr>
            <p:cNvPr id="20" name="Freeform 20"/>
            <p:cNvSpPr/>
            <p:nvPr/>
          </p:nvSpPr>
          <p:spPr>
            <a:xfrm>
              <a:off x="0" y="0"/>
              <a:ext cx="812673" cy="812673"/>
            </a:xfrm>
            <a:custGeom>
              <a:avLst/>
              <a:gdLst/>
              <a:ahLst/>
              <a:cxnLst/>
              <a:rect l="l" t="t" r="r" b="b"/>
              <a:pathLst>
                <a:path w="812673" h="812673">
                  <a:moveTo>
                    <a:pt x="0" y="0"/>
                  </a:moveTo>
                  <a:lnTo>
                    <a:pt x="812673" y="0"/>
                  </a:lnTo>
                  <a:lnTo>
                    <a:pt x="812673" y="812673"/>
                  </a:lnTo>
                  <a:lnTo>
                    <a:pt x="0" y="812673"/>
                  </a:lnTo>
                  <a:lnTo>
                    <a:pt x="0" y="0"/>
                  </a:lnTo>
                  <a:close/>
                </a:path>
              </a:pathLst>
            </a:custGeom>
            <a:blipFill>
              <a:blip r:embed="rId2"/>
              <a:stretch>
                <a:fillRect r="-3" b="-3"/>
              </a:stretch>
            </a:blipFill>
          </p:spPr>
          <p:txBody>
            <a:bodyPr/>
            <a:lstStyle/>
            <a:p>
              <a:endParaRPr lang="en-US"/>
            </a:p>
          </p:txBody>
        </p:sp>
      </p:grpSp>
      <p:sp>
        <p:nvSpPr>
          <p:cNvPr id="21" name="TextBox 21"/>
          <p:cNvSpPr txBox="1"/>
          <p:nvPr/>
        </p:nvSpPr>
        <p:spPr>
          <a:xfrm>
            <a:off x="1082040" y="8363130"/>
            <a:ext cx="10083424" cy="1000274"/>
          </a:xfrm>
          <a:prstGeom prst="rect">
            <a:avLst/>
          </a:prstGeom>
        </p:spPr>
        <p:txBody>
          <a:bodyPr lIns="0" tIns="0" rIns="0" bIns="0" rtlCol="0" anchor="t">
            <a:spAutoFit/>
          </a:bodyPr>
          <a:lstStyle/>
          <a:p>
            <a:pPr algn="l">
              <a:lnSpc>
                <a:spcPts val="2640"/>
              </a:lnSpc>
            </a:pPr>
            <a:r>
              <a:rPr lang="en-US" sz="2200" dirty="0">
                <a:solidFill>
                  <a:srgbClr val="000000"/>
                </a:solidFill>
                <a:latin typeface="Poppins"/>
                <a:ea typeface="Poppins"/>
                <a:cs typeface="Poppins"/>
                <a:sym typeface="Poppins"/>
              </a:rPr>
              <a:t>Track usage KPIs: % of leads created in CRM, % of complaints logged in CRM, Active users  per branch / department, Make these numbers part of performance conversation.</a:t>
            </a:r>
          </a:p>
        </p:txBody>
      </p:sp>
      <p:grpSp>
        <p:nvGrpSpPr>
          <p:cNvPr id="22" name="Group 22"/>
          <p:cNvGrpSpPr/>
          <p:nvPr/>
        </p:nvGrpSpPr>
        <p:grpSpPr>
          <a:xfrm>
            <a:off x="11775065" y="2561500"/>
            <a:ext cx="5781734" cy="3188474"/>
            <a:chOff x="0" y="0"/>
            <a:chExt cx="6963898" cy="3840406"/>
          </a:xfrm>
        </p:grpSpPr>
        <p:sp>
          <p:nvSpPr>
            <p:cNvPr id="23" name="Freeform 23"/>
            <p:cNvSpPr/>
            <p:nvPr/>
          </p:nvSpPr>
          <p:spPr>
            <a:xfrm>
              <a:off x="0" y="0"/>
              <a:ext cx="6963918" cy="3840353"/>
            </a:xfrm>
            <a:custGeom>
              <a:avLst/>
              <a:gdLst/>
              <a:ahLst/>
              <a:cxnLst/>
              <a:rect l="l" t="t" r="r" b="b"/>
              <a:pathLst>
                <a:path w="6963918" h="3840353">
                  <a:moveTo>
                    <a:pt x="0" y="0"/>
                  </a:moveTo>
                  <a:lnTo>
                    <a:pt x="6963918" y="0"/>
                  </a:lnTo>
                  <a:lnTo>
                    <a:pt x="6963918" y="3840353"/>
                  </a:lnTo>
                  <a:lnTo>
                    <a:pt x="0" y="3840353"/>
                  </a:lnTo>
                  <a:lnTo>
                    <a:pt x="0" y="0"/>
                  </a:lnTo>
                  <a:close/>
                </a:path>
              </a:pathLst>
            </a:custGeom>
            <a:blipFill>
              <a:blip r:embed="rId3"/>
              <a:stretch>
                <a:fillRect l="-402" r="-402" b="-1"/>
              </a:stretch>
            </a:blipFill>
          </p:spPr>
          <p:txBody>
            <a:bodyPr/>
            <a:lstStyle/>
            <a:p>
              <a:endParaRPr lang="en-US"/>
            </a:p>
          </p:txBody>
        </p:sp>
      </p:grpSp>
      <p:grpSp>
        <p:nvGrpSpPr>
          <p:cNvPr id="24" name="Group 24"/>
          <p:cNvGrpSpPr/>
          <p:nvPr/>
        </p:nvGrpSpPr>
        <p:grpSpPr>
          <a:xfrm>
            <a:off x="11796832" y="6022820"/>
            <a:ext cx="5759965" cy="3176578"/>
            <a:chOff x="0" y="0"/>
            <a:chExt cx="6937678" cy="3826078"/>
          </a:xfrm>
        </p:grpSpPr>
        <p:sp>
          <p:nvSpPr>
            <p:cNvPr id="25" name="Freeform 25"/>
            <p:cNvSpPr/>
            <p:nvPr/>
          </p:nvSpPr>
          <p:spPr>
            <a:xfrm>
              <a:off x="0" y="0"/>
              <a:ext cx="6937629" cy="3826129"/>
            </a:xfrm>
            <a:custGeom>
              <a:avLst/>
              <a:gdLst/>
              <a:ahLst/>
              <a:cxnLst/>
              <a:rect l="l" t="t" r="r" b="b"/>
              <a:pathLst>
                <a:path w="6937629" h="3826129">
                  <a:moveTo>
                    <a:pt x="0" y="0"/>
                  </a:moveTo>
                  <a:lnTo>
                    <a:pt x="6937629" y="0"/>
                  </a:lnTo>
                  <a:lnTo>
                    <a:pt x="6937629" y="3826129"/>
                  </a:lnTo>
                  <a:lnTo>
                    <a:pt x="0" y="3826129"/>
                  </a:lnTo>
                  <a:lnTo>
                    <a:pt x="0" y="0"/>
                  </a:lnTo>
                  <a:close/>
                </a:path>
              </a:pathLst>
            </a:custGeom>
            <a:blipFill>
              <a:blip r:embed="rId4"/>
              <a:stretch>
                <a:fillRect l="-404" r="-405" b="1"/>
              </a:stretch>
            </a:blipFill>
          </p:spPr>
          <p:txBody>
            <a:bodyPr/>
            <a:lstStyle/>
            <a:p>
              <a:endParaRPr lang="en-US"/>
            </a:p>
          </p:txBody>
        </p:sp>
      </p:grpSp>
      <p:grpSp>
        <p:nvGrpSpPr>
          <p:cNvPr id="26" name="Group 26"/>
          <p:cNvGrpSpPr/>
          <p:nvPr/>
        </p:nvGrpSpPr>
        <p:grpSpPr>
          <a:xfrm>
            <a:off x="15212292" y="571500"/>
            <a:ext cx="2218468" cy="517684"/>
            <a:chOff x="0" y="0"/>
            <a:chExt cx="2957957" cy="690245"/>
          </a:xfrm>
        </p:grpSpPr>
        <p:sp>
          <p:nvSpPr>
            <p:cNvPr id="27" name="Freeform 27" descr="Logo  Description automatically generated"/>
            <p:cNvSpPr/>
            <p:nvPr/>
          </p:nvSpPr>
          <p:spPr>
            <a:xfrm>
              <a:off x="0" y="0"/>
              <a:ext cx="2957957" cy="690245"/>
            </a:xfrm>
            <a:custGeom>
              <a:avLst/>
              <a:gdLst/>
              <a:ahLst/>
              <a:cxnLst/>
              <a:rect l="l" t="t" r="r" b="b"/>
              <a:pathLst>
                <a:path w="2957957" h="690245">
                  <a:moveTo>
                    <a:pt x="0" y="0"/>
                  </a:moveTo>
                  <a:lnTo>
                    <a:pt x="2957957" y="0"/>
                  </a:lnTo>
                  <a:lnTo>
                    <a:pt x="2957957" y="690245"/>
                  </a:lnTo>
                  <a:lnTo>
                    <a:pt x="0" y="690245"/>
                  </a:lnTo>
                  <a:lnTo>
                    <a:pt x="0" y="0"/>
                  </a:lnTo>
                  <a:close/>
                </a:path>
              </a:pathLst>
            </a:custGeom>
            <a:blipFill>
              <a:blip r:embed="rId5"/>
              <a:stretch>
                <a:fillRect l="-3" r="-3"/>
              </a:stretch>
            </a:blipFill>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04764" y="9858728"/>
            <a:ext cx="6686550" cy="283847"/>
            <a:chOff x="0" y="0"/>
            <a:chExt cx="8915400" cy="378462"/>
          </a:xfrm>
        </p:grpSpPr>
        <p:sp>
          <p:nvSpPr>
            <p:cNvPr id="3" name="Freeform 3"/>
            <p:cNvSpPr/>
            <p:nvPr/>
          </p:nvSpPr>
          <p:spPr>
            <a:xfrm>
              <a:off x="0" y="0"/>
              <a:ext cx="8915400" cy="378462"/>
            </a:xfrm>
            <a:custGeom>
              <a:avLst/>
              <a:gdLst/>
              <a:ahLst/>
              <a:cxnLst/>
              <a:rect l="l" t="t" r="r" b="b"/>
              <a:pathLst>
                <a:path w="8915400" h="378462">
                  <a:moveTo>
                    <a:pt x="0" y="0"/>
                  </a:moveTo>
                  <a:lnTo>
                    <a:pt x="8915400" y="0"/>
                  </a:lnTo>
                  <a:lnTo>
                    <a:pt x="8915400" y="378462"/>
                  </a:lnTo>
                  <a:lnTo>
                    <a:pt x="0" y="378462"/>
                  </a:lnTo>
                  <a:close/>
                </a:path>
              </a:pathLst>
            </a:custGeom>
            <a:solidFill>
              <a:srgbClr val="000000">
                <a:alpha val="0"/>
              </a:srgbClr>
            </a:solidFill>
          </p:spPr>
          <p:txBody>
            <a:bodyPr/>
            <a:lstStyle/>
            <a:p>
              <a:endParaRPr lang="en-US"/>
            </a:p>
          </p:txBody>
        </p:sp>
        <p:sp>
          <p:nvSpPr>
            <p:cNvPr id="4" name="TextBox 4"/>
            <p:cNvSpPr txBox="1"/>
            <p:nvPr/>
          </p:nvSpPr>
          <p:spPr>
            <a:xfrm>
              <a:off x="0" y="-19050"/>
              <a:ext cx="8915400" cy="397512"/>
            </a:xfrm>
            <a:prstGeom prst="rect">
              <a:avLst/>
            </a:prstGeom>
          </p:spPr>
          <p:txBody>
            <a:bodyPr lIns="0" tIns="0" rIns="0" bIns="0" rtlCol="0" anchor="ctr"/>
            <a:lstStyle/>
            <a:p>
              <a:pPr algn="r">
                <a:lnSpc>
                  <a:spcPts val="1439"/>
                </a:lnSpc>
              </a:pPr>
              <a:r>
                <a:rPr lang="en-US" sz="1200" dirty="0">
                  <a:solidFill>
                    <a:srgbClr val="BFBFBF"/>
                  </a:solidFill>
                  <a:latin typeface="Arial"/>
                  <a:ea typeface="Arial"/>
                  <a:cs typeface="Arial"/>
                  <a:sym typeface="Arial"/>
                </a:rPr>
                <a:t>Copyright © 2025 Intellect Consulting. All Rights Reserved.</a:t>
              </a:r>
            </a:p>
          </p:txBody>
        </p:sp>
      </p:grpSp>
      <p:sp>
        <p:nvSpPr>
          <p:cNvPr id="5" name="TextBox 5"/>
          <p:cNvSpPr txBox="1"/>
          <p:nvPr/>
        </p:nvSpPr>
        <p:spPr>
          <a:xfrm>
            <a:off x="844784" y="590550"/>
            <a:ext cx="14401800" cy="1355676"/>
          </a:xfrm>
          <a:prstGeom prst="rect">
            <a:avLst/>
          </a:prstGeom>
        </p:spPr>
        <p:txBody>
          <a:bodyPr lIns="0" tIns="0" rIns="0" bIns="0" rtlCol="0" anchor="t">
            <a:spAutoFit/>
          </a:bodyPr>
          <a:lstStyle/>
          <a:p>
            <a:pPr algn="l">
              <a:lnSpc>
                <a:spcPts val="5400"/>
              </a:lnSpc>
            </a:pPr>
            <a:r>
              <a:rPr lang="en-US" sz="4500" b="1">
                <a:solidFill>
                  <a:srgbClr val="000000"/>
                </a:solidFill>
                <a:latin typeface="Poppins Bold"/>
                <a:ea typeface="Poppins Bold"/>
                <a:cs typeface="Poppins Bold"/>
                <a:sym typeface="Poppins Bold"/>
              </a:rPr>
              <a:t>Measure, Review, Improve</a:t>
            </a:r>
          </a:p>
          <a:p>
            <a:pPr algn="l">
              <a:lnSpc>
                <a:spcPts val="4860"/>
              </a:lnSpc>
            </a:pPr>
            <a:endParaRPr lang="en-US" sz="4500" b="1">
              <a:solidFill>
                <a:srgbClr val="000000"/>
              </a:solidFill>
              <a:latin typeface="Poppins Bold"/>
              <a:ea typeface="Poppins Bold"/>
              <a:cs typeface="Poppins Bold"/>
              <a:sym typeface="Poppins Bold"/>
            </a:endParaRPr>
          </a:p>
        </p:txBody>
      </p:sp>
      <p:grpSp>
        <p:nvGrpSpPr>
          <p:cNvPr id="6" name="Group 6"/>
          <p:cNvGrpSpPr/>
          <p:nvPr/>
        </p:nvGrpSpPr>
        <p:grpSpPr>
          <a:xfrm>
            <a:off x="15212292" y="571500"/>
            <a:ext cx="2218468" cy="517684"/>
            <a:chOff x="0" y="0"/>
            <a:chExt cx="2957957" cy="690245"/>
          </a:xfrm>
        </p:grpSpPr>
        <p:sp>
          <p:nvSpPr>
            <p:cNvPr id="7" name="Freeform 7" descr="Logo  Description automatically generated"/>
            <p:cNvSpPr/>
            <p:nvPr/>
          </p:nvSpPr>
          <p:spPr>
            <a:xfrm>
              <a:off x="0" y="0"/>
              <a:ext cx="2957957" cy="690245"/>
            </a:xfrm>
            <a:custGeom>
              <a:avLst/>
              <a:gdLst/>
              <a:ahLst/>
              <a:cxnLst/>
              <a:rect l="l" t="t" r="r" b="b"/>
              <a:pathLst>
                <a:path w="2957957" h="690245">
                  <a:moveTo>
                    <a:pt x="0" y="0"/>
                  </a:moveTo>
                  <a:lnTo>
                    <a:pt x="2957957" y="0"/>
                  </a:lnTo>
                  <a:lnTo>
                    <a:pt x="2957957" y="690245"/>
                  </a:lnTo>
                  <a:lnTo>
                    <a:pt x="0" y="690245"/>
                  </a:lnTo>
                  <a:lnTo>
                    <a:pt x="0" y="0"/>
                  </a:lnTo>
                  <a:close/>
                </a:path>
              </a:pathLst>
            </a:custGeom>
            <a:blipFill>
              <a:blip r:embed="rId2"/>
              <a:stretch>
                <a:fillRect l="-3" r="-3"/>
              </a:stretch>
            </a:blipFill>
          </p:spPr>
          <p:txBody>
            <a:bodyPr/>
            <a:lstStyle/>
            <a:p>
              <a:endParaRPr lang="en-US"/>
            </a:p>
          </p:txBody>
        </p:sp>
      </p:grpSp>
      <p:grpSp>
        <p:nvGrpSpPr>
          <p:cNvPr id="8" name="Group 8"/>
          <p:cNvGrpSpPr/>
          <p:nvPr/>
        </p:nvGrpSpPr>
        <p:grpSpPr>
          <a:xfrm>
            <a:off x="2054091" y="4438571"/>
            <a:ext cx="2131314" cy="2131314"/>
            <a:chOff x="0" y="0"/>
            <a:chExt cx="2540000" cy="2540000"/>
          </a:xfrm>
        </p:grpSpPr>
        <p:sp>
          <p:nvSpPr>
            <p:cNvPr id="9" name="Freeform 9"/>
            <p:cNvSpPr/>
            <p:nvPr/>
          </p:nvSpPr>
          <p:spPr>
            <a:xfrm>
              <a:off x="0" y="0"/>
              <a:ext cx="2540000" cy="2540000"/>
            </a:xfrm>
            <a:custGeom>
              <a:avLst/>
              <a:gdLst/>
              <a:ahLst/>
              <a:cxnLst/>
              <a:rect l="l" t="t" r="r" b="b"/>
              <a:pathLst>
                <a:path w="2540000" h="2540000">
                  <a:moveTo>
                    <a:pt x="0" y="0"/>
                  </a:moveTo>
                  <a:lnTo>
                    <a:pt x="2540000" y="0"/>
                  </a:lnTo>
                  <a:lnTo>
                    <a:pt x="2540000" y="2540000"/>
                  </a:lnTo>
                  <a:lnTo>
                    <a:pt x="0" y="2540000"/>
                  </a:lnTo>
                  <a:lnTo>
                    <a:pt x="0" y="0"/>
                  </a:lnTo>
                  <a:close/>
                </a:path>
              </a:pathLst>
            </a:custGeom>
            <a:blipFill>
              <a:blip r:embed="rId3"/>
              <a:stretch>
                <a:fillRect/>
              </a:stretch>
            </a:blipFill>
          </p:spPr>
          <p:txBody>
            <a:bodyPr/>
            <a:lstStyle/>
            <a:p>
              <a:endParaRPr lang="en-US"/>
            </a:p>
          </p:txBody>
        </p:sp>
      </p:grpSp>
      <p:sp>
        <p:nvSpPr>
          <p:cNvPr id="10" name="TextBox 10"/>
          <p:cNvSpPr txBox="1"/>
          <p:nvPr/>
        </p:nvSpPr>
        <p:spPr>
          <a:xfrm>
            <a:off x="844784" y="6930127"/>
            <a:ext cx="4549929" cy="1104900"/>
          </a:xfrm>
          <a:prstGeom prst="rect">
            <a:avLst/>
          </a:prstGeom>
        </p:spPr>
        <p:txBody>
          <a:bodyPr lIns="0" tIns="0" rIns="0" bIns="0" rtlCol="0" anchor="t">
            <a:spAutoFit/>
          </a:bodyPr>
          <a:lstStyle/>
          <a:p>
            <a:pPr algn="ctr">
              <a:lnSpc>
                <a:spcPts val="2879"/>
              </a:lnSpc>
            </a:pPr>
            <a:r>
              <a:rPr lang="en-US" sz="2400" b="1">
                <a:solidFill>
                  <a:srgbClr val="000000"/>
                </a:solidFill>
                <a:latin typeface="Poppins Bold"/>
                <a:ea typeface="Poppins Bold"/>
                <a:cs typeface="Poppins Bold"/>
                <a:sym typeface="Poppins Bold"/>
              </a:rPr>
              <a:t>Phase 1 :</a:t>
            </a:r>
          </a:p>
          <a:p>
            <a:pPr algn="ctr">
              <a:lnSpc>
                <a:spcPts val="2879"/>
              </a:lnSpc>
            </a:pPr>
            <a:r>
              <a:rPr lang="en-US" sz="2400" b="1">
                <a:solidFill>
                  <a:srgbClr val="000000"/>
                </a:solidFill>
                <a:latin typeface="Poppins Bold"/>
                <a:ea typeface="Poppins Bold"/>
                <a:cs typeface="Poppins Bold"/>
                <a:sym typeface="Poppins Bold"/>
              </a:rPr>
              <a:t>Go-Live with the Right Tool</a:t>
            </a:r>
          </a:p>
          <a:p>
            <a:pPr algn="ctr">
              <a:lnSpc>
                <a:spcPts val="2879"/>
              </a:lnSpc>
            </a:pPr>
            <a:endParaRPr lang="en-US" sz="2400" b="1">
              <a:solidFill>
                <a:srgbClr val="000000"/>
              </a:solidFill>
              <a:latin typeface="Poppins Bold"/>
              <a:ea typeface="Poppins Bold"/>
              <a:cs typeface="Poppins Bold"/>
              <a:sym typeface="Poppins Bold"/>
            </a:endParaRPr>
          </a:p>
        </p:txBody>
      </p:sp>
      <p:sp>
        <p:nvSpPr>
          <p:cNvPr id="11" name="TextBox 11"/>
          <p:cNvSpPr txBox="1"/>
          <p:nvPr/>
        </p:nvSpPr>
        <p:spPr>
          <a:xfrm>
            <a:off x="5931562" y="5289998"/>
            <a:ext cx="5515797" cy="742950"/>
          </a:xfrm>
          <a:prstGeom prst="rect">
            <a:avLst/>
          </a:prstGeom>
        </p:spPr>
        <p:txBody>
          <a:bodyPr lIns="0" tIns="0" rIns="0" bIns="0" rtlCol="0" anchor="t">
            <a:spAutoFit/>
          </a:bodyPr>
          <a:lstStyle/>
          <a:p>
            <a:pPr algn="ctr">
              <a:lnSpc>
                <a:spcPts val="2879"/>
              </a:lnSpc>
            </a:pPr>
            <a:r>
              <a:rPr lang="en-US" sz="2400" b="1">
                <a:solidFill>
                  <a:srgbClr val="000000"/>
                </a:solidFill>
                <a:latin typeface="Poppins Bold"/>
                <a:ea typeface="Poppins Bold"/>
                <a:cs typeface="Poppins Bold"/>
                <a:sym typeface="Poppins Bold"/>
              </a:rPr>
              <a:t>Phase 2 :</a:t>
            </a:r>
          </a:p>
          <a:p>
            <a:pPr algn="ctr">
              <a:lnSpc>
                <a:spcPts val="2879"/>
              </a:lnSpc>
            </a:pPr>
            <a:r>
              <a:rPr lang="en-US" sz="2400" b="1">
                <a:solidFill>
                  <a:srgbClr val="000000"/>
                </a:solidFill>
                <a:latin typeface="Poppins Bold"/>
                <a:ea typeface="Poppins Bold"/>
                <a:cs typeface="Poppins Bold"/>
                <a:sym typeface="Poppins Bold"/>
              </a:rPr>
              <a:t>Adoption &amp; Process Alignment</a:t>
            </a:r>
          </a:p>
        </p:txBody>
      </p:sp>
      <p:sp>
        <p:nvSpPr>
          <p:cNvPr id="12" name="TextBox 12"/>
          <p:cNvSpPr txBox="1"/>
          <p:nvPr/>
        </p:nvSpPr>
        <p:spPr>
          <a:xfrm>
            <a:off x="5602414" y="6219128"/>
            <a:ext cx="4376304" cy="404760"/>
          </a:xfrm>
          <a:prstGeom prst="rect">
            <a:avLst/>
          </a:prstGeom>
        </p:spPr>
        <p:txBody>
          <a:bodyPr lIns="0" tIns="0" rIns="0" bIns="0" rtlCol="0" anchor="t">
            <a:spAutoFit/>
          </a:bodyPr>
          <a:lstStyle/>
          <a:p>
            <a:pPr marL="1312682" lvl="3" indent="-328170" algn="l">
              <a:lnSpc>
                <a:spcPts val="2640"/>
              </a:lnSpc>
              <a:buFont typeface="Arial"/>
              <a:buChar char="￭"/>
            </a:pPr>
            <a:r>
              <a:rPr lang="en-US" sz="2200">
                <a:solidFill>
                  <a:srgbClr val="000000"/>
                </a:solidFill>
                <a:latin typeface="Poppins"/>
                <a:ea typeface="Poppins"/>
                <a:cs typeface="Poppins"/>
                <a:sym typeface="Poppins"/>
              </a:rPr>
              <a:t>Map and adjust </a:t>
            </a:r>
            <a:r>
              <a:rPr lang="en-US" sz="2200" b="1">
                <a:solidFill>
                  <a:srgbClr val="000000"/>
                </a:solidFill>
                <a:latin typeface="Poppins Bold"/>
                <a:ea typeface="Poppins Bold"/>
                <a:cs typeface="Poppins Bold"/>
                <a:sym typeface="Poppins Bold"/>
              </a:rPr>
              <a:t>SOPs</a:t>
            </a:r>
          </a:p>
        </p:txBody>
      </p:sp>
      <p:sp>
        <p:nvSpPr>
          <p:cNvPr id="13" name="TextBox 13"/>
          <p:cNvSpPr txBox="1"/>
          <p:nvPr/>
        </p:nvSpPr>
        <p:spPr>
          <a:xfrm>
            <a:off x="5602414" y="6651560"/>
            <a:ext cx="5216040" cy="404760"/>
          </a:xfrm>
          <a:prstGeom prst="rect">
            <a:avLst/>
          </a:prstGeom>
        </p:spPr>
        <p:txBody>
          <a:bodyPr lIns="0" tIns="0" rIns="0" bIns="0" rtlCol="0" anchor="t">
            <a:spAutoFit/>
          </a:bodyPr>
          <a:lstStyle/>
          <a:p>
            <a:pPr marL="1312682" lvl="3" indent="-328170" algn="l">
              <a:lnSpc>
                <a:spcPts val="2640"/>
              </a:lnSpc>
              <a:buFont typeface="Arial"/>
              <a:buChar char="￭"/>
            </a:pPr>
            <a:r>
              <a:rPr lang="en-US" sz="2200">
                <a:solidFill>
                  <a:srgbClr val="000000"/>
                </a:solidFill>
                <a:latin typeface="Poppins"/>
                <a:ea typeface="Poppins"/>
                <a:cs typeface="Poppins"/>
                <a:sym typeface="Poppins"/>
              </a:rPr>
              <a:t>Define </a:t>
            </a:r>
            <a:r>
              <a:rPr lang="en-US" sz="2200" b="1">
                <a:solidFill>
                  <a:srgbClr val="000000"/>
                </a:solidFill>
                <a:latin typeface="Poppins Bold"/>
                <a:ea typeface="Poppins Bold"/>
                <a:cs typeface="Poppins Bold"/>
                <a:sym typeface="Poppins Bold"/>
              </a:rPr>
              <a:t>SLAs and ownership</a:t>
            </a:r>
          </a:p>
        </p:txBody>
      </p:sp>
      <p:sp>
        <p:nvSpPr>
          <p:cNvPr id="14" name="TextBox 14"/>
          <p:cNvSpPr txBox="1"/>
          <p:nvPr/>
        </p:nvSpPr>
        <p:spPr>
          <a:xfrm>
            <a:off x="11877865" y="4382479"/>
            <a:ext cx="4869375" cy="742950"/>
          </a:xfrm>
          <a:prstGeom prst="rect">
            <a:avLst/>
          </a:prstGeom>
        </p:spPr>
        <p:txBody>
          <a:bodyPr lIns="0" tIns="0" rIns="0" bIns="0" rtlCol="0" anchor="t">
            <a:spAutoFit/>
          </a:bodyPr>
          <a:lstStyle/>
          <a:p>
            <a:pPr algn="ctr">
              <a:lnSpc>
                <a:spcPts val="2879"/>
              </a:lnSpc>
            </a:pPr>
            <a:r>
              <a:rPr lang="en-US" sz="2400" b="1">
                <a:solidFill>
                  <a:srgbClr val="000000"/>
                </a:solidFill>
                <a:latin typeface="Poppins Bold"/>
                <a:ea typeface="Poppins Bold"/>
                <a:cs typeface="Poppins Bold"/>
                <a:sym typeface="Poppins Bold"/>
              </a:rPr>
              <a:t>Phase 3:</a:t>
            </a:r>
          </a:p>
          <a:p>
            <a:pPr algn="ctr">
              <a:lnSpc>
                <a:spcPts val="2879"/>
              </a:lnSpc>
            </a:pPr>
            <a:r>
              <a:rPr lang="en-US" sz="2400" b="1">
                <a:solidFill>
                  <a:srgbClr val="000000"/>
                </a:solidFill>
                <a:latin typeface="Poppins Bold"/>
                <a:ea typeface="Poppins Bold"/>
                <a:cs typeface="Poppins Bold"/>
                <a:sym typeface="Poppins Bold"/>
              </a:rPr>
              <a:t>Measure, Review, Improve</a:t>
            </a:r>
          </a:p>
        </p:txBody>
      </p:sp>
      <p:sp>
        <p:nvSpPr>
          <p:cNvPr id="15" name="TextBox 15"/>
          <p:cNvSpPr txBox="1"/>
          <p:nvPr/>
        </p:nvSpPr>
        <p:spPr>
          <a:xfrm>
            <a:off x="11447359" y="5379595"/>
            <a:ext cx="5216040" cy="685800"/>
          </a:xfrm>
          <a:prstGeom prst="rect">
            <a:avLst/>
          </a:prstGeom>
        </p:spPr>
        <p:txBody>
          <a:bodyPr lIns="0" tIns="0" rIns="0" bIns="0" rtlCol="0" anchor="t">
            <a:spAutoFit/>
          </a:bodyPr>
          <a:lstStyle/>
          <a:p>
            <a:pPr marL="1312682" lvl="3" indent="-328170" algn="just">
              <a:lnSpc>
                <a:spcPts val="2640"/>
              </a:lnSpc>
              <a:buFont typeface="Arial"/>
              <a:buChar char="￭"/>
            </a:pPr>
            <a:r>
              <a:rPr lang="en-US" sz="2200">
                <a:solidFill>
                  <a:srgbClr val="000000"/>
                </a:solidFill>
                <a:latin typeface="Poppins"/>
                <a:ea typeface="Poppins"/>
                <a:cs typeface="Poppins"/>
                <a:sym typeface="Poppins"/>
              </a:rPr>
              <a:t>Monthly adoption review with management:</a:t>
            </a:r>
          </a:p>
        </p:txBody>
      </p:sp>
      <p:sp>
        <p:nvSpPr>
          <p:cNvPr id="16" name="TextBox 16"/>
          <p:cNvSpPr txBox="1"/>
          <p:nvPr/>
        </p:nvSpPr>
        <p:spPr>
          <a:xfrm>
            <a:off x="11884906" y="6193678"/>
            <a:ext cx="6203895" cy="404760"/>
          </a:xfrm>
          <a:prstGeom prst="rect">
            <a:avLst/>
          </a:prstGeom>
        </p:spPr>
        <p:txBody>
          <a:bodyPr lIns="0" tIns="0" rIns="0" bIns="0" rtlCol="0" anchor="t">
            <a:spAutoFit/>
          </a:bodyPr>
          <a:lstStyle/>
          <a:p>
            <a:pPr marL="1769903" lvl="4" indent="-353981" algn="l">
              <a:lnSpc>
                <a:spcPts val="2640"/>
              </a:lnSpc>
              <a:buFont typeface="Arial"/>
              <a:buChar char="•"/>
            </a:pPr>
            <a:r>
              <a:rPr lang="en-US" sz="2200">
                <a:solidFill>
                  <a:srgbClr val="000000"/>
                </a:solidFill>
                <a:latin typeface="Poppins"/>
                <a:ea typeface="Poppins"/>
                <a:cs typeface="Poppins"/>
                <a:sym typeface="Poppins"/>
              </a:rPr>
              <a:t>Usage KPIs by branch and role</a:t>
            </a:r>
          </a:p>
        </p:txBody>
      </p:sp>
      <p:sp>
        <p:nvSpPr>
          <p:cNvPr id="17" name="TextBox 17"/>
          <p:cNvSpPr txBox="1"/>
          <p:nvPr/>
        </p:nvSpPr>
        <p:spPr>
          <a:xfrm>
            <a:off x="11884907" y="6664384"/>
            <a:ext cx="5216040" cy="404760"/>
          </a:xfrm>
          <a:prstGeom prst="rect">
            <a:avLst/>
          </a:prstGeom>
        </p:spPr>
        <p:txBody>
          <a:bodyPr lIns="0" tIns="0" rIns="0" bIns="0" rtlCol="0" anchor="t">
            <a:spAutoFit/>
          </a:bodyPr>
          <a:lstStyle/>
          <a:p>
            <a:pPr marL="1769903" lvl="4" indent="-353981" algn="l">
              <a:lnSpc>
                <a:spcPts val="2640"/>
              </a:lnSpc>
              <a:buFont typeface="Arial"/>
              <a:buChar char="•"/>
            </a:pPr>
            <a:r>
              <a:rPr lang="en-US" sz="2200">
                <a:solidFill>
                  <a:srgbClr val="000000"/>
                </a:solidFill>
                <a:latin typeface="Poppins"/>
                <a:ea typeface="Poppins"/>
                <a:cs typeface="Poppins"/>
                <a:sym typeface="Poppins"/>
              </a:rPr>
              <a:t>Data quality checks</a:t>
            </a:r>
          </a:p>
        </p:txBody>
      </p:sp>
      <p:sp>
        <p:nvSpPr>
          <p:cNvPr id="18" name="TextBox 18"/>
          <p:cNvSpPr txBox="1"/>
          <p:nvPr/>
        </p:nvSpPr>
        <p:spPr>
          <a:xfrm>
            <a:off x="11884906" y="7098685"/>
            <a:ext cx="5515797" cy="743411"/>
          </a:xfrm>
          <a:prstGeom prst="rect">
            <a:avLst/>
          </a:prstGeom>
        </p:spPr>
        <p:txBody>
          <a:bodyPr lIns="0" tIns="0" rIns="0" bIns="0" rtlCol="0" anchor="t">
            <a:spAutoFit/>
          </a:bodyPr>
          <a:lstStyle/>
          <a:p>
            <a:pPr marL="1769903" lvl="4" indent="-353981" algn="l">
              <a:lnSpc>
                <a:spcPts val="2640"/>
              </a:lnSpc>
              <a:buFont typeface="Arial"/>
              <a:buChar char="•"/>
            </a:pPr>
            <a:r>
              <a:rPr lang="en-US" sz="2200">
                <a:solidFill>
                  <a:srgbClr val="000000"/>
                </a:solidFill>
                <a:latin typeface="Poppins"/>
                <a:ea typeface="Poppins"/>
                <a:cs typeface="Poppins"/>
                <a:sym typeface="Poppins"/>
              </a:rPr>
              <a:t>Feedback from users and quick improvements</a:t>
            </a:r>
          </a:p>
        </p:txBody>
      </p:sp>
      <p:grpSp>
        <p:nvGrpSpPr>
          <p:cNvPr id="22" name="Group 22"/>
          <p:cNvGrpSpPr/>
          <p:nvPr/>
        </p:nvGrpSpPr>
        <p:grpSpPr>
          <a:xfrm>
            <a:off x="7583036" y="2733775"/>
            <a:ext cx="2212848" cy="2212848"/>
            <a:chOff x="0" y="0"/>
            <a:chExt cx="2950464" cy="2950464"/>
          </a:xfrm>
        </p:grpSpPr>
        <p:sp>
          <p:nvSpPr>
            <p:cNvPr id="23" name="Freeform 23"/>
            <p:cNvSpPr/>
            <p:nvPr/>
          </p:nvSpPr>
          <p:spPr>
            <a:xfrm>
              <a:off x="0" y="0"/>
              <a:ext cx="2950464" cy="2950464"/>
            </a:xfrm>
            <a:custGeom>
              <a:avLst/>
              <a:gdLst/>
              <a:ahLst/>
              <a:cxnLst/>
              <a:rect l="l" t="t" r="r" b="b"/>
              <a:pathLst>
                <a:path w="2950464" h="2950464">
                  <a:moveTo>
                    <a:pt x="0" y="0"/>
                  </a:moveTo>
                  <a:lnTo>
                    <a:pt x="2950464" y="0"/>
                  </a:lnTo>
                  <a:lnTo>
                    <a:pt x="2950464" y="2950464"/>
                  </a:lnTo>
                  <a:lnTo>
                    <a:pt x="0" y="2950464"/>
                  </a:lnTo>
                  <a:lnTo>
                    <a:pt x="0" y="0"/>
                  </a:lnTo>
                  <a:close/>
                </a:path>
              </a:pathLst>
            </a:custGeom>
            <a:blipFill>
              <a:blip r:embed="rId4"/>
              <a:stretch>
                <a:fillRect/>
              </a:stretch>
            </a:blipFill>
          </p:spPr>
          <p:txBody>
            <a:bodyPr/>
            <a:lstStyle/>
            <a:p>
              <a:endParaRPr lang="en-US"/>
            </a:p>
          </p:txBody>
        </p:sp>
      </p:grpSp>
      <p:grpSp>
        <p:nvGrpSpPr>
          <p:cNvPr id="24" name="Group 24"/>
          <p:cNvGrpSpPr/>
          <p:nvPr/>
        </p:nvGrpSpPr>
        <p:grpSpPr>
          <a:xfrm>
            <a:off x="13096127" y="1885393"/>
            <a:ext cx="2373261" cy="2373261"/>
            <a:chOff x="0" y="0"/>
            <a:chExt cx="3164348" cy="3164348"/>
          </a:xfrm>
        </p:grpSpPr>
        <p:sp>
          <p:nvSpPr>
            <p:cNvPr id="25" name="Freeform 25"/>
            <p:cNvSpPr/>
            <p:nvPr/>
          </p:nvSpPr>
          <p:spPr>
            <a:xfrm>
              <a:off x="0" y="0"/>
              <a:ext cx="3164332" cy="3164332"/>
            </a:xfrm>
            <a:custGeom>
              <a:avLst/>
              <a:gdLst/>
              <a:ahLst/>
              <a:cxnLst/>
              <a:rect l="l" t="t" r="r" b="b"/>
              <a:pathLst>
                <a:path w="3164332" h="3164332">
                  <a:moveTo>
                    <a:pt x="0" y="0"/>
                  </a:moveTo>
                  <a:lnTo>
                    <a:pt x="3164332" y="0"/>
                  </a:lnTo>
                  <a:lnTo>
                    <a:pt x="3164332" y="3164332"/>
                  </a:lnTo>
                  <a:lnTo>
                    <a:pt x="0" y="3164332"/>
                  </a:lnTo>
                  <a:lnTo>
                    <a:pt x="0" y="0"/>
                  </a:lnTo>
                  <a:close/>
                </a:path>
              </a:pathLst>
            </a:custGeom>
            <a:blipFill>
              <a:blip r:embed="rId5"/>
              <a:stretch>
                <a:fillRect/>
              </a:stretch>
            </a:blipFill>
          </p:spPr>
          <p:txBody>
            <a:bodyPr/>
            <a:lstStyle/>
            <a:p>
              <a:endParaRPr lang="en-US"/>
            </a:p>
          </p:txBody>
        </p:sp>
      </p:grpSp>
      <p:sp>
        <p:nvSpPr>
          <p:cNvPr id="26" name="AutoShape 26"/>
          <p:cNvSpPr/>
          <p:nvPr/>
        </p:nvSpPr>
        <p:spPr>
          <a:xfrm>
            <a:off x="5744172" y="1668152"/>
            <a:ext cx="28522" cy="6563082"/>
          </a:xfrm>
          <a:prstGeom prst="line">
            <a:avLst/>
          </a:prstGeom>
          <a:ln w="19050" cap="rnd">
            <a:solidFill>
              <a:srgbClr val="51C9EF"/>
            </a:solidFill>
            <a:prstDash val="solid"/>
            <a:headEnd type="none" w="sm" len="sm"/>
            <a:tailEnd type="none" w="sm" len="sm"/>
          </a:ln>
        </p:spPr>
        <p:txBody>
          <a:bodyPr/>
          <a:lstStyle/>
          <a:p>
            <a:endParaRPr lang="en-US"/>
          </a:p>
        </p:txBody>
      </p:sp>
      <p:sp>
        <p:nvSpPr>
          <p:cNvPr id="27" name="AutoShape 27"/>
          <p:cNvSpPr/>
          <p:nvPr/>
        </p:nvSpPr>
        <p:spPr>
          <a:xfrm>
            <a:off x="11288612" y="1668193"/>
            <a:ext cx="28522" cy="6563082"/>
          </a:xfrm>
          <a:prstGeom prst="line">
            <a:avLst/>
          </a:prstGeom>
          <a:ln w="19050" cap="rnd">
            <a:solidFill>
              <a:srgbClr val="51C9EF"/>
            </a:solidFill>
            <a:prstDash val="solid"/>
            <a:headEnd type="none" w="sm" len="sm"/>
            <a:tailEnd type="none" w="sm" len="sm"/>
          </a:ln>
        </p:spPr>
        <p:txBody>
          <a:bodyPr/>
          <a:lstStyle/>
          <a:p>
            <a:endParaRPr lang="en-US"/>
          </a:p>
        </p:txBody>
      </p:sp>
      <p:sp>
        <p:nvSpPr>
          <p:cNvPr id="31" name="TextBox 30">
            <a:extLst>
              <a:ext uri="{FF2B5EF4-FFF2-40B4-BE49-F238E27FC236}">
                <a16:creationId xmlns:a16="http://schemas.microsoft.com/office/drawing/2014/main" id="{6AE1CFD7-4FB6-B469-A8C7-1A7B9B019562}"/>
              </a:ext>
            </a:extLst>
          </p:cNvPr>
          <p:cNvSpPr txBox="1"/>
          <p:nvPr/>
        </p:nvSpPr>
        <p:spPr>
          <a:xfrm>
            <a:off x="1143000" y="8899325"/>
            <a:ext cx="15744878" cy="955903"/>
          </a:xfrm>
          <a:prstGeom prst="rect">
            <a:avLst/>
          </a:prstGeom>
          <a:noFill/>
        </p:spPr>
        <p:txBody>
          <a:bodyPr wrap="square">
            <a:spAutoFit/>
          </a:bodyPr>
          <a:lstStyle/>
          <a:p>
            <a:pPr algn="ctr">
              <a:lnSpc>
                <a:spcPts val="3359"/>
              </a:lnSpc>
            </a:pPr>
            <a:r>
              <a:rPr lang="en-US" sz="2800" b="1" dirty="0">
                <a:latin typeface="Poppins Bold"/>
                <a:ea typeface="Poppins Bold"/>
                <a:cs typeface="Poppins Bold"/>
                <a:sym typeface="Poppins Bold"/>
              </a:rPr>
              <a:t>Keep this cycle until we reach agreed success numbers (e.g. &gt;90% of leads and complaints logged via CRM).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04764" y="9858728"/>
            <a:ext cx="6686550" cy="283847"/>
            <a:chOff x="0" y="0"/>
            <a:chExt cx="8915400" cy="378462"/>
          </a:xfrm>
        </p:grpSpPr>
        <p:sp>
          <p:nvSpPr>
            <p:cNvPr id="3" name="Freeform 3"/>
            <p:cNvSpPr/>
            <p:nvPr/>
          </p:nvSpPr>
          <p:spPr>
            <a:xfrm>
              <a:off x="0" y="0"/>
              <a:ext cx="8915400" cy="378462"/>
            </a:xfrm>
            <a:custGeom>
              <a:avLst/>
              <a:gdLst/>
              <a:ahLst/>
              <a:cxnLst/>
              <a:rect l="l" t="t" r="r" b="b"/>
              <a:pathLst>
                <a:path w="8915400" h="378462">
                  <a:moveTo>
                    <a:pt x="0" y="0"/>
                  </a:moveTo>
                  <a:lnTo>
                    <a:pt x="8915400" y="0"/>
                  </a:lnTo>
                  <a:lnTo>
                    <a:pt x="8915400" y="378462"/>
                  </a:lnTo>
                  <a:lnTo>
                    <a:pt x="0" y="378462"/>
                  </a:lnTo>
                  <a:close/>
                </a:path>
              </a:pathLst>
            </a:custGeom>
            <a:solidFill>
              <a:srgbClr val="000000">
                <a:alpha val="0"/>
              </a:srgbClr>
            </a:solidFill>
          </p:spPr>
          <p:txBody>
            <a:bodyPr/>
            <a:lstStyle/>
            <a:p>
              <a:endParaRPr lang="en-US"/>
            </a:p>
          </p:txBody>
        </p:sp>
        <p:sp>
          <p:nvSpPr>
            <p:cNvPr id="4" name="TextBox 4"/>
            <p:cNvSpPr txBox="1"/>
            <p:nvPr/>
          </p:nvSpPr>
          <p:spPr>
            <a:xfrm>
              <a:off x="0" y="-19050"/>
              <a:ext cx="8915400" cy="397512"/>
            </a:xfrm>
            <a:prstGeom prst="rect">
              <a:avLst/>
            </a:prstGeom>
          </p:spPr>
          <p:txBody>
            <a:bodyPr lIns="0" tIns="0" rIns="0" bIns="0" rtlCol="0" anchor="ctr"/>
            <a:lstStyle/>
            <a:p>
              <a:pPr algn="r">
                <a:lnSpc>
                  <a:spcPts val="1439"/>
                </a:lnSpc>
              </a:pPr>
              <a:r>
                <a:rPr lang="en-US" sz="1200" dirty="0">
                  <a:solidFill>
                    <a:srgbClr val="BFBFBF"/>
                  </a:solidFill>
                  <a:latin typeface="Arial"/>
                  <a:ea typeface="Arial"/>
                  <a:cs typeface="Arial"/>
                  <a:sym typeface="Arial"/>
                </a:rPr>
                <a:t>Copyright © 2025 Intellect Consulting. All Rights Reserved.</a:t>
              </a:r>
            </a:p>
          </p:txBody>
        </p:sp>
      </p:grpSp>
      <p:grpSp>
        <p:nvGrpSpPr>
          <p:cNvPr id="5" name="Group 5"/>
          <p:cNvGrpSpPr/>
          <p:nvPr/>
        </p:nvGrpSpPr>
        <p:grpSpPr>
          <a:xfrm>
            <a:off x="15212292" y="571500"/>
            <a:ext cx="2218468" cy="517684"/>
            <a:chOff x="0" y="0"/>
            <a:chExt cx="2957957" cy="690245"/>
          </a:xfrm>
        </p:grpSpPr>
        <p:sp>
          <p:nvSpPr>
            <p:cNvPr id="6" name="Freeform 6" descr="Logo  Description automatically generated"/>
            <p:cNvSpPr/>
            <p:nvPr/>
          </p:nvSpPr>
          <p:spPr>
            <a:xfrm>
              <a:off x="0" y="0"/>
              <a:ext cx="2957957" cy="690245"/>
            </a:xfrm>
            <a:custGeom>
              <a:avLst/>
              <a:gdLst/>
              <a:ahLst/>
              <a:cxnLst/>
              <a:rect l="l" t="t" r="r" b="b"/>
              <a:pathLst>
                <a:path w="2957957" h="690245">
                  <a:moveTo>
                    <a:pt x="0" y="0"/>
                  </a:moveTo>
                  <a:lnTo>
                    <a:pt x="2957957" y="0"/>
                  </a:lnTo>
                  <a:lnTo>
                    <a:pt x="2957957" y="690245"/>
                  </a:lnTo>
                  <a:lnTo>
                    <a:pt x="0" y="690245"/>
                  </a:lnTo>
                  <a:lnTo>
                    <a:pt x="0" y="0"/>
                  </a:lnTo>
                  <a:close/>
                </a:path>
              </a:pathLst>
            </a:custGeom>
            <a:blipFill>
              <a:blip r:embed="rId2"/>
              <a:stretch>
                <a:fillRect l="-3" r="-3"/>
              </a:stretch>
            </a:blipFill>
          </p:spPr>
          <p:txBody>
            <a:bodyPr/>
            <a:lstStyle/>
            <a:p>
              <a:endParaRPr lang="en-US"/>
            </a:p>
          </p:txBody>
        </p:sp>
      </p:grpSp>
      <p:grpSp>
        <p:nvGrpSpPr>
          <p:cNvPr id="7" name="Group 7"/>
          <p:cNvGrpSpPr/>
          <p:nvPr/>
        </p:nvGrpSpPr>
        <p:grpSpPr>
          <a:xfrm>
            <a:off x="8534400" y="2373185"/>
            <a:ext cx="7977164" cy="7126704"/>
            <a:chOff x="739097" y="0"/>
            <a:chExt cx="10636219" cy="9502271"/>
          </a:xfrm>
        </p:grpSpPr>
        <p:grpSp>
          <p:nvGrpSpPr>
            <p:cNvPr id="8" name="Group 8"/>
            <p:cNvGrpSpPr/>
            <p:nvPr/>
          </p:nvGrpSpPr>
          <p:grpSpPr>
            <a:xfrm rot="-5400000">
              <a:off x="4773453" y="-3970239"/>
              <a:ext cx="2194426" cy="10134903"/>
              <a:chOff x="0" y="0"/>
              <a:chExt cx="2373838" cy="10963514"/>
            </a:xfrm>
          </p:grpSpPr>
          <p:sp>
            <p:nvSpPr>
              <p:cNvPr id="9" name="Freeform 9"/>
              <p:cNvSpPr/>
              <p:nvPr/>
            </p:nvSpPr>
            <p:spPr>
              <a:xfrm>
                <a:off x="0" y="0"/>
                <a:ext cx="2373884" cy="10963529"/>
              </a:xfrm>
              <a:custGeom>
                <a:avLst/>
                <a:gdLst/>
                <a:ahLst/>
                <a:cxnLst/>
                <a:rect l="l" t="t" r="r" b="b"/>
                <a:pathLst>
                  <a:path w="2373884" h="10963529">
                    <a:moveTo>
                      <a:pt x="0" y="0"/>
                    </a:moveTo>
                    <a:lnTo>
                      <a:pt x="2373884" y="0"/>
                    </a:lnTo>
                    <a:lnTo>
                      <a:pt x="2373884" y="8770874"/>
                    </a:lnTo>
                    <a:lnTo>
                      <a:pt x="1186942" y="10963529"/>
                    </a:lnTo>
                    <a:lnTo>
                      <a:pt x="0" y="8770874"/>
                    </a:lnTo>
                    <a:close/>
                  </a:path>
                </a:pathLst>
              </a:custGeom>
              <a:solidFill>
                <a:schemeClr val="accent1">
                  <a:lumMod val="40000"/>
                  <a:lumOff val="60000"/>
                </a:schemeClr>
              </a:solidFill>
              <a:ln w="12700">
                <a:solidFill>
                  <a:srgbClr val="000000"/>
                </a:solidFill>
              </a:ln>
            </p:spPr>
            <p:txBody>
              <a:bodyPr/>
              <a:lstStyle/>
              <a:p>
                <a:endParaRPr lang="en-US"/>
              </a:p>
            </p:txBody>
          </p:sp>
        </p:grpSp>
        <p:sp>
          <p:nvSpPr>
            <p:cNvPr id="12" name="TextBox 12"/>
            <p:cNvSpPr txBox="1"/>
            <p:nvPr/>
          </p:nvSpPr>
          <p:spPr>
            <a:xfrm>
              <a:off x="1112276" y="308905"/>
              <a:ext cx="8315997" cy="1567091"/>
            </a:xfrm>
            <a:prstGeom prst="rect">
              <a:avLst/>
            </a:prstGeom>
          </p:spPr>
          <p:txBody>
            <a:bodyPr lIns="0" tIns="0" rIns="0" bIns="0" rtlCol="0" anchor="t">
              <a:spAutoFit/>
            </a:bodyPr>
            <a:lstStyle/>
            <a:p>
              <a:pPr algn="l">
                <a:lnSpc>
                  <a:spcPts val="3060"/>
                </a:lnSpc>
              </a:pPr>
              <a:r>
                <a:rPr lang="en-US" sz="2588">
                  <a:solidFill>
                    <a:srgbClr val="000000"/>
                  </a:solidFill>
                  <a:latin typeface="Poppins"/>
                  <a:ea typeface="Poppins"/>
                  <a:cs typeface="Poppins"/>
                  <a:sym typeface="Poppins"/>
                </a:rPr>
                <a:t>We are not delivering a product—</a:t>
              </a:r>
            </a:p>
            <a:p>
              <a:pPr algn="l">
                <a:lnSpc>
                  <a:spcPts val="3060"/>
                </a:lnSpc>
              </a:pPr>
              <a:r>
                <a:rPr lang="en-US" sz="2588">
                  <a:solidFill>
                    <a:srgbClr val="000000"/>
                  </a:solidFill>
                  <a:latin typeface="Poppins"/>
                  <a:ea typeface="Poppins"/>
                  <a:cs typeface="Poppins"/>
                  <a:sym typeface="Poppins"/>
                </a:rPr>
                <a:t>we are partnering in your digital journey.</a:t>
              </a:r>
            </a:p>
          </p:txBody>
        </p:sp>
        <p:grpSp>
          <p:nvGrpSpPr>
            <p:cNvPr id="13" name="Group 13"/>
            <p:cNvGrpSpPr/>
            <p:nvPr/>
          </p:nvGrpSpPr>
          <p:grpSpPr>
            <a:xfrm rot="-5400000">
              <a:off x="4930289" y="-1643665"/>
              <a:ext cx="2163765" cy="10408584"/>
              <a:chOff x="0" y="0"/>
              <a:chExt cx="2340670" cy="11259570"/>
            </a:xfrm>
          </p:grpSpPr>
          <p:sp>
            <p:nvSpPr>
              <p:cNvPr id="14" name="Freeform 14"/>
              <p:cNvSpPr/>
              <p:nvPr/>
            </p:nvSpPr>
            <p:spPr>
              <a:xfrm>
                <a:off x="0" y="0"/>
                <a:ext cx="2340610" cy="11259566"/>
              </a:xfrm>
              <a:custGeom>
                <a:avLst/>
                <a:gdLst/>
                <a:ahLst/>
                <a:cxnLst/>
                <a:rect l="l" t="t" r="r" b="b"/>
                <a:pathLst>
                  <a:path w="2340610" h="11259566">
                    <a:moveTo>
                      <a:pt x="0" y="0"/>
                    </a:moveTo>
                    <a:lnTo>
                      <a:pt x="2340610" y="0"/>
                    </a:lnTo>
                    <a:lnTo>
                      <a:pt x="2340610" y="9007602"/>
                    </a:lnTo>
                    <a:lnTo>
                      <a:pt x="1170305" y="11259566"/>
                    </a:lnTo>
                    <a:lnTo>
                      <a:pt x="0" y="9007602"/>
                    </a:lnTo>
                    <a:close/>
                  </a:path>
                </a:pathLst>
              </a:custGeom>
              <a:solidFill>
                <a:srgbClr val="4BC9F1"/>
              </a:solidFill>
              <a:ln w="12700">
                <a:solidFill>
                  <a:srgbClr val="000000"/>
                </a:solidFill>
              </a:ln>
            </p:spPr>
            <p:txBody>
              <a:bodyPr/>
              <a:lstStyle/>
              <a:p>
                <a:endParaRPr lang="en-US"/>
              </a:p>
            </p:txBody>
          </p:sp>
        </p:grpSp>
        <p:sp>
          <p:nvSpPr>
            <p:cNvPr id="17" name="TextBox 17"/>
            <p:cNvSpPr txBox="1"/>
            <p:nvPr/>
          </p:nvSpPr>
          <p:spPr>
            <a:xfrm>
              <a:off x="1112276" y="3017007"/>
              <a:ext cx="8801026" cy="1050500"/>
            </a:xfrm>
            <a:prstGeom prst="rect">
              <a:avLst/>
            </a:prstGeom>
          </p:spPr>
          <p:txBody>
            <a:bodyPr lIns="0" tIns="0" rIns="0" bIns="0" rtlCol="0" anchor="t">
              <a:spAutoFit/>
            </a:bodyPr>
            <a:lstStyle/>
            <a:p>
              <a:pPr algn="l">
                <a:lnSpc>
                  <a:spcPts val="3060"/>
                </a:lnSpc>
              </a:pPr>
              <a:r>
                <a:rPr lang="en-US" sz="2588">
                  <a:solidFill>
                    <a:srgbClr val="000000"/>
                  </a:solidFill>
                  <a:latin typeface="Poppins"/>
                  <a:ea typeface="Poppins"/>
                  <a:cs typeface="Poppins"/>
                  <a:sym typeface="Poppins"/>
                </a:rPr>
                <a:t>Our focus is on real business outcomes, not just system implementation.</a:t>
              </a:r>
            </a:p>
          </p:txBody>
        </p:sp>
        <p:grpSp>
          <p:nvGrpSpPr>
            <p:cNvPr id="18" name="Group 18"/>
            <p:cNvGrpSpPr/>
            <p:nvPr/>
          </p:nvGrpSpPr>
          <p:grpSpPr>
            <a:xfrm rot="-5400000">
              <a:off x="4959994" y="699798"/>
              <a:ext cx="2194426" cy="10636219"/>
              <a:chOff x="0" y="0"/>
              <a:chExt cx="2373838" cy="11505816"/>
            </a:xfrm>
          </p:grpSpPr>
          <p:sp>
            <p:nvSpPr>
              <p:cNvPr id="19" name="Freeform 19"/>
              <p:cNvSpPr/>
              <p:nvPr/>
            </p:nvSpPr>
            <p:spPr>
              <a:xfrm>
                <a:off x="0" y="0"/>
                <a:ext cx="2373884" cy="11505819"/>
              </a:xfrm>
              <a:custGeom>
                <a:avLst/>
                <a:gdLst/>
                <a:ahLst/>
                <a:cxnLst/>
                <a:rect l="l" t="t" r="r" b="b"/>
                <a:pathLst>
                  <a:path w="2373884" h="11505819">
                    <a:moveTo>
                      <a:pt x="0" y="0"/>
                    </a:moveTo>
                    <a:lnTo>
                      <a:pt x="2373884" y="0"/>
                    </a:lnTo>
                    <a:lnTo>
                      <a:pt x="2373884" y="9204706"/>
                    </a:lnTo>
                    <a:lnTo>
                      <a:pt x="1186942" y="11505819"/>
                    </a:lnTo>
                    <a:lnTo>
                      <a:pt x="0" y="9204706"/>
                    </a:lnTo>
                    <a:close/>
                  </a:path>
                </a:pathLst>
              </a:custGeom>
              <a:solidFill>
                <a:srgbClr val="0070C0"/>
              </a:solidFill>
              <a:ln w="12700">
                <a:solidFill>
                  <a:srgbClr val="000000"/>
                </a:solidFill>
              </a:ln>
            </p:spPr>
            <p:txBody>
              <a:bodyPr/>
              <a:lstStyle/>
              <a:p>
                <a:endParaRPr lang="en-US"/>
              </a:p>
            </p:txBody>
          </p:sp>
        </p:grpSp>
        <p:sp>
          <p:nvSpPr>
            <p:cNvPr id="22" name="TextBox 22"/>
            <p:cNvSpPr txBox="1"/>
            <p:nvPr/>
          </p:nvSpPr>
          <p:spPr>
            <a:xfrm>
              <a:off x="1124016" y="5222207"/>
              <a:ext cx="9535248" cy="1568749"/>
            </a:xfrm>
            <a:prstGeom prst="rect">
              <a:avLst/>
            </a:prstGeom>
          </p:spPr>
          <p:txBody>
            <a:bodyPr lIns="0" tIns="0" rIns="0" bIns="0" rtlCol="0" anchor="t">
              <a:spAutoFit/>
            </a:bodyPr>
            <a:lstStyle/>
            <a:p>
              <a:pPr algn="l">
                <a:lnSpc>
                  <a:spcPts val="3106"/>
                </a:lnSpc>
              </a:pPr>
              <a:r>
                <a:rPr lang="en-US" sz="2588">
                  <a:solidFill>
                    <a:srgbClr val="000000"/>
                  </a:solidFill>
                  <a:latin typeface="Poppins"/>
                  <a:ea typeface="Poppins"/>
                  <a:cs typeface="Poppins"/>
                  <a:sym typeface="Poppins"/>
                </a:rPr>
                <a:t>We support you end-to-end: </a:t>
              </a:r>
            </a:p>
            <a:p>
              <a:pPr algn="l">
                <a:lnSpc>
                  <a:spcPts val="3106"/>
                </a:lnSpc>
              </a:pPr>
              <a:r>
                <a:rPr lang="en-US" sz="2588">
                  <a:solidFill>
                    <a:srgbClr val="000000"/>
                  </a:solidFill>
                  <a:latin typeface="Poppins"/>
                  <a:ea typeface="Poppins"/>
                  <a:cs typeface="Poppins"/>
                  <a:sym typeface="Poppins"/>
                </a:rPr>
                <a:t>design, rollout, adoption, and continuous improvement.</a:t>
              </a:r>
            </a:p>
          </p:txBody>
        </p:sp>
        <p:grpSp>
          <p:nvGrpSpPr>
            <p:cNvPr id="23" name="Group 23"/>
            <p:cNvGrpSpPr/>
            <p:nvPr/>
          </p:nvGrpSpPr>
          <p:grpSpPr>
            <a:xfrm rot="-5400000">
              <a:off x="4960095" y="3147740"/>
              <a:ext cx="2133537" cy="10575526"/>
              <a:chOff x="-6594" y="-69359"/>
              <a:chExt cx="2307971" cy="11440161"/>
            </a:xfrm>
          </p:grpSpPr>
          <p:sp>
            <p:nvSpPr>
              <p:cNvPr id="24" name="Freeform 24"/>
              <p:cNvSpPr/>
              <p:nvPr/>
            </p:nvSpPr>
            <p:spPr>
              <a:xfrm>
                <a:off x="-6594" y="-69359"/>
                <a:ext cx="2307971" cy="11440161"/>
              </a:xfrm>
              <a:custGeom>
                <a:avLst/>
                <a:gdLst/>
                <a:ahLst/>
                <a:cxnLst/>
                <a:rect l="l" t="t" r="r" b="b"/>
                <a:pathLst>
                  <a:path w="2307971" h="11440160">
                    <a:moveTo>
                      <a:pt x="0" y="0"/>
                    </a:moveTo>
                    <a:lnTo>
                      <a:pt x="2307971" y="0"/>
                    </a:lnTo>
                    <a:lnTo>
                      <a:pt x="2307971" y="9152128"/>
                    </a:lnTo>
                    <a:lnTo>
                      <a:pt x="1153922" y="11440160"/>
                    </a:lnTo>
                    <a:lnTo>
                      <a:pt x="0" y="9152128"/>
                    </a:lnTo>
                    <a:close/>
                  </a:path>
                </a:pathLst>
              </a:custGeom>
              <a:solidFill>
                <a:srgbClr val="E5F6FC"/>
              </a:solidFill>
              <a:ln w="12700">
                <a:solidFill>
                  <a:srgbClr val="000000"/>
                </a:solidFill>
              </a:ln>
            </p:spPr>
            <p:txBody>
              <a:bodyPr/>
              <a:lstStyle/>
              <a:p>
                <a:endParaRPr lang="en-US"/>
              </a:p>
            </p:txBody>
          </p:sp>
        </p:grpSp>
        <p:sp>
          <p:nvSpPr>
            <p:cNvPr id="27" name="TextBox 27"/>
            <p:cNvSpPr txBox="1"/>
            <p:nvPr/>
          </p:nvSpPr>
          <p:spPr>
            <a:xfrm>
              <a:off x="1112276" y="7583081"/>
              <a:ext cx="8161841" cy="1670695"/>
            </a:xfrm>
            <a:prstGeom prst="rect">
              <a:avLst/>
            </a:prstGeom>
          </p:spPr>
          <p:txBody>
            <a:bodyPr lIns="0" tIns="0" rIns="0" bIns="0" rtlCol="0" anchor="t">
              <a:spAutoFit/>
            </a:bodyPr>
            <a:lstStyle/>
            <a:p>
              <a:pPr algn="l">
                <a:lnSpc>
                  <a:spcPts val="3106"/>
                </a:lnSpc>
              </a:pPr>
              <a:r>
                <a:rPr lang="en-US" sz="2588" dirty="0">
                  <a:solidFill>
                    <a:srgbClr val="000000"/>
                  </a:solidFill>
                  <a:latin typeface="Poppins"/>
                  <a:ea typeface="Poppins"/>
                  <a:cs typeface="Poppins"/>
                  <a:sym typeface="Poppins"/>
                </a:rPr>
                <a:t>Success is measured by how your teams use the system and the value it creates.</a:t>
              </a:r>
            </a:p>
          </p:txBody>
        </p:sp>
      </p:grpSp>
      <p:sp>
        <p:nvSpPr>
          <p:cNvPr id="28" name="Freeform 28"/>
          <p:cNvSpPr/>
          <p:nvPr/>
        </p:nvSpPr>
        <p:spPr>
          <a:xfrm>
            <a:off x="1659703" y="3741252"/>
            <a:ext cx="5268467" cy="4385999"/>
          </a:xfrm>
          <a:custGeom>
            <a:avLst/>
            <a:gdLst/>
            <a:ahLst/>
            <a:cxnLst/>
            <a:rect l="l" t="t" r="r" b="b"/>
            <a:pathLst>
              <a:path w="5268467" h="4385999">
                <a:moveTo>
                  <a:pt x="0" y="0"/>
                </a:moveTo>
                <a:lnTo>
                  <a:pt x="5268467" y="0"/>
                </a:lnTo>
                <a:lnTo>
                  <a:pt x="5268467" y="4385999"/>
                </a:lnTo>
                <a:lnTo>
                  <a:pt x="0" y="43859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9" name="TextBox 29"/>
          <p:cNvSpPr txBox="1"/>
          <p:nvPr/>
        </p:nvSpPr>
        <p:spPr>
          <a:xfrm>
            <a:off x="844783" y="590550"/>
            <a:ext cx="14401800" cy="1419225"/>
          </a:xfrm>
          <a:prstGeom prst="rect">
            <a:avLst/>
          </a:prstGeom>
        </p:spPr>
        <p:txBody>
          <a:bodyPr lIns="0" tIns="0" rIns="0" bIns="0" rtlCol="0" anchor="t">
            <a:spAutoFit/>
          </a:bodyPr>
          <a:lstStyle/>
          <a:p>
            <a:pPr algn="l">
              <a:lnSpc>
                <a:spcPts val="5400"/>
              </a:lnSpc>
            </a:pPr>
            <a:r>
              <a:rPr lang="en-US" sz="4500" b="1">
                <a:solidFill>
                  <a:srgbClr val="000000"/>
                </a:solidFill>
                <a:latin typeface="Poppins Bold"/>
                <a:ea typeface="Poppins Bold"/>
                <a:cs typeface="Poppins Bold"/>
                <a:sym typeface="Poppins Bold"/>
              </a:rPr>
              <a:t>Our Commitment: </a:t>
            </a:r>
          </a:p>
          <a:p>
            <a:pPr algn="l">
              <a:lnSpc>
                <a:spcPts val="5400"/>
              </a:lnSpc>
            </a:pPr>
            <a:r>
              <a:rPr lang="en-US" sz="4500" b="1">
                <a:solidFill>
                  <a:srgbClr val="000000"/>
                </a:solidFill>
                <a:latin typeface="Poppins Bold"/>
                <a:ea typeface="Poppins Bold"/>
                <a:cs typeface="Poppins Bold"/>
                <a:sym typeface="Poppins Bold"/>
              </a:rPr>
              <a:t>A Transformation Partnership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04764" y="9858728"/>
            <a:ext cx="6686550" cy="283847"/>
            <a:chOff x="0" y="0"/>
            <a:chExt cx="8915400" cy="378462"/>
          </a:xfrm>
        </p:grpSpPr>
        <p:sp>
          <p:nvSpPr>
            <p:cNvPr id="3" name="Freeform 3"/>
            <p:cNvSpPr/>
            <p:nvPr/>
          </p:nvSpPr>
          <p:spPr>
            <a:xfrm>
              <a:off x="0" y="0"/>
              <a:ext cx="8915400" cy="378462"/>
            </a:xfrm>
            <a:custGeom>
              <a:avLst/>
              <a:gdLst/>
              <a:ahLst/>
              <a:cxnLst/>
              <a:rect l="l" t="t" r="r" b="b"/>
              <a:pathLst>
                <a:path w="8915400" h="378462">
                  <a:moveTo>
                    <a:pt x="0" y="0"/>
                  </a:moveTo>
                  <a:lnTo>
                    <a:pt x="8915400" y="0"/>
                  </a:lnTo>
                  <a:lnTo>
                    <a:pt x="8915400" y="378462"/>
                  </a:lnTo>
                  <a:lnTo>
                    <a:pt x="0" y="378462"/>
                  </a:lnTo>
                  <a:close/>
                </a:path>
              </a:pathLst>
            </a:custGeom>
            <a:solidFill>
              <a:srgbClr val="000000">
                <a:alpha val="0"/>
              </a:srgbClr>
            </a:solidFill>
          </p:spPr>
          <p:txBody>
            <a:bodyPr/>
            <a:lstStyle/>
            <a:p>
              <a:endParaRPr lang="en-US"/>
            </a:p>
          </p:txBody>
        </p:sp>
        <p:sp>
          <p:nvSpPr>
            <p:cNvPr id="4" name="TextBox 4"/>
            <p:cNvSpPr txBox="1"/>
            <p:nvPr/>
          </p:nvSpPr>
          <p:spPr>
            <a:xfrm>
              <a:off x="0" y="-19050"/>
              <a:ext cx="8915400" cy="397512"/>
            </a:xfrm>
            <a:prstGeom prst="rect">
              <a:avLst/>
            </a:prstGeom>
          </p:spPr>
          <p:txBody>
            <a:bodyPr lIns="0" tIns="0" rIns="0" bIns="0" rtlCol="0" anchor="ctr"/>
            <a:lstStyle/>
            <a:p>
              <a:pPr algn="r">
                <a:lnSpc>
                  <a:spcPts val="1439"/>
                </a:lnSpc>
              </a:pPr>
              <a:r>
                <a:rPr lang="en-US" sz="1200" dirty="0">
                  <a:solidFill>
                    <a:srgbClr val="BFBFBF"/>
                  </a:solidFill>
                  <a:latin typeface="Arial"/>
                  <a:ea typeface="Arial"/>
                  <a:cs typeface="Arial"/>
                  <a:sym typeface="Arial"/>
                </a:rPr>
                <a:t>Copyright © 2025 Intellect Consulting. All Rights Reserved.</a:t>
              </a:r>
            </a:p>
          </p:txBody>
        </p:sp>
      </p:grpSp>
      <p:grpSp>
        <p:nvGrpSpPr>
          <p:cNvPr id="5" name="Group 5"/>
          <p:cNvGrpSpPr/>
          <p:nvPr/>
        </p:nvGrpSpPr>
        <p:grpSpPr>
          <a:xfrm>
            <a:off x="15212292" y="571500"/>
            <a:ext cx="2218468" cy="517684"/>
            <a:chOff x="0" y="0"/>
            <a:chExt cx="2957957" cy="690245"/>
          </a:xfrm>
        </p:grpSpPr>
        <p:sp>
          <p:nvSpPr>
            <p:cNvPr id="6" name="Freeform 6" descr="Logo  Description automatically generated"/>
            <p:cNvSpPr/>
            <p:nvPr/>
          </p:nvSpPr>
          <p:spPr>
            <a:xfrm>
              <a:off x="0" y="0"/>
              <a:ext cx="2957957" cy="690245"/>
            </a:xfrm>
            <a:custGeom>
              <a:avLst/>
              <a:gdLst/>
              <a:ahLst/>
              <a:cxnLst/>
              <a:rect l="l" t="t" r="r" b="b"/>
              <a:pathLst>
                <a:path w="2957957" h="690245">
                  <a:moveTo>
                    <a:pt x="0" y="0"/>
                  </a:moveTo>
                  <a:lnTo>
                    <a:pt x="2957957" y="0"/>
                  </a:lnTo>
                  <a:lnTo>
                    <a:pt x="2957957" y="690245"/>
                  </a:lnTo>
                  <a:lnTo>
                    <a:pt x="0" y="690245"/>
                  </a:lnTo>
                  <a:lnTo>
                    <a:pt x="0" y="0"/>
                  </a:lnTo>
                  <a:close/>
                </a:path>
              </a:pathLst>
            </a:custGeom>
            <a:blipFill>
              <a:blip r:embed="rId2"/>
              <a:stretch>
                <a:fillRect l="-3" r="-3"/>
              </a:stretch>
            </a:blipFill>
          </p:spPr>
          <p:txBody>
            <a:bodyPr/>
            <a:lstStyle/>
            <a:p>
              <a:endParaRPr lang="en-US"/>
            </a:p>
          </p:txBody>
        </p:sp>
      </p:grpSp>
      <p:sp>
        <p:nvSpPr>
          <p:cNvPr id="9" name="TextBox 9"/>
          <p:cNvSpPr txBox="1"/>
          <p:nvPr/>
        </p:nvSpPr>
        <p:spPr>
          <a:xfrm>
            <a:off x="844783" y="609600"/>
            <a:ext cx="14401800" cy="692497"/>
          </a:xfrm>
          <a:prstGeom prst="rect">
            <a:avLst/>
          </a:prstGeom>
        </p:spPr>
        <p:txBody>
          <a:bodyPr lIns="0" tIns="0" rIns="0" bIns="0" rtlCol="0" anchor="t">
            <a:spAutoFit/>
          </a:bodyPr>
          <a:lstStyle/>
          <a:p>
            <a:pPr algn="l">
              <a:lnSpc>
                <a:spcPts val="5400"/>
              </a:lnSpc>
            </a:pPr>
            <a:r>
              <a:rPr lang="en-US" sz="4500" b="1" dirty="0">
                <a:solidFill>
                  <a:srgbClr val="000000"/>
                </a:solidFill>
                <a:latin typeface="Poppins Bold"/>
                <a:ea typeface="Poppins Bold"/>
                <a:cs typeface="Poppins Bold"/>
                <a:sym typeface="Poppins Bold"/>
              </a:rPr>
              <a:t>Leadership </a:t>
            </a:r>
          </a:p>
        </p:txBody>
      </p:sp>
      <p:grpSp>
        <p:nvGrpSpPr>
          <p:cNvPr id="12" name="Group 12"/>
          <p:cNvGrpSpPr/>
          <p:nvPr/>
        </p:nvGrpSpPr>
        <p:grpSpPr>
          <a:xfrm>
            <a:off x="1905000" y="2023411"/>
            <a:ext cx="4558310" cy="3564548"/>
            <a:chOff x="0" y="0"/>
            <a:chExt cx="6077746" cy="4752730"/>
          </a:xfrm>
        </p:grpSpPr>
        <p:sp>
          <p:nvSpPr>
            <p:cNvPr id="13" name="Freeform 13"/>
            <p:cNvSpPr/>
            <p:nvPr/>
          </p:nvSpPr>
          <p:spPr>
            <a:xfrm>
              <a:off x="0" y="0"/>
              <a:ext cx="6077712" cy="4752721"/>
            </a:xfrm>
            <a:custGeom>
              <a:avLst/>
              <a:gdLst/>
              <a:ahLst/>
              <a:cxnLst/>
              <a:rect l="l" t="t" r="r" b="b"/>
              <a:pathLst>
                <a:path w="6077712" h="4752721">
                  <a:moveTo>
                    <a:pt x="0" y="0"/>
                  </a:moveTo>
                  <a:lnTo>
                    <a:pt x="6077712" y="0"/>
                  </a:lnTo>
                  <a:lnTo>
                    <a:pt x="6077712" y="4752721"/>
                  </a:lnTo>
                  <a:lnTo>
                    <a:pt x="0" y="4752721"/>
                  </a:lnTo>
                  <a:lnTo>
                    <a:pt x="0" y="0"/>
                  </a:lnTo>
                  <a:close/>
                </a:path>
              </a:pathLst>
            </a:custGeom>
            <a:blipFill>
              <a:blip r:embed="rId3"/>
              <a:stretch>
                <a:fillRect l="-177" r="-178"/>
              </a:stretch>
            </a:blipFill>
          </p:spPr>
          <p:txBody>
            <a:bodyPr/>
            <a:lstStyle/>
            <a:p>
              <a:endParaRPr lang="en-US"/>
            </a:p>
          </p:txBody>
        </p:sp>
      </p:grpSp>
      <p:pic>
        <p:nvPicPr>
          <p:cNvPr id="2050" name="Picture 2" descr="Profile photo of Gayan Liyanage">
            <a:extLst>
              <a:ext uri="{FF2B5EF4-FFF2-40B4-BE49-F238E27FC236}">
                <a16:creationId xmlns:a16="http://schemas.microsoft.com/office/drawing/2014/main" id="{1E5E7523-9812-C14B-4F27-ABF644B29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2060473"/>
            <a:ext cx="35052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file photo of Prabodha Dissanayake PMP® CSM® CSPO® ITIL®">
            <a:extLst>
              <a:ext uri="{FF2B5EF4-FFF2-40B4-BE49-F238E27FC236}">
                <a16:creationId xmlns:a16="http://schemas.microsoft.com/office/drawing/2014/main" id="{9C34D9BC-4199-7AE2-E9C2-F1C57A8199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0600" y="2023411"/>
            <a:ext cx="3618462" cy="36184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EE157AE-C5B0-15F6-2F9D-83612A93F8E8}"/>
              </a:ext>
            </a:extLst>
          </p:cNvPr>
          <p:cNvSpPr txBox="1"/>
          <p:nvPr/>
        </p:nvSpPr>
        <p:spPr>
          <a:xfrm>
            <a:off x="1948942" y="6210300"/>
            <a:ext cx="5213858" cy="2542363"/>
          </a:xfrm>
          <a:prstGeom prst="rect">
            <a:avLst/>
          </a:prstGeom>
          <a:noFill/>
        </p:spPr>
        <p:txBody>
          <a:bodyPr wrap="square" rtlCol="0">
            <a:spAutoFit/>
          </a:bodyPr>
          <a:lstStyle/>
          <a:p>
            <a:pPr>
              <a:lnSpc>
                <a:spcPct val="150000"/>
              </a:lnSpc>
            </a:pPr>
            <a:r>
              <a:rPr lang="en-US" b="1" dirty="0"/>
              <a:t>Jeewana Premarathne has over 14 years of experience in digital transformation projects and has led numerous initiatives across multiple industries. He brings strong expertise in improving processes, enhancing governance, and guiding organizations toward more efficient, scalable operations.</a:t>
            </a:r>
          </a:p>
        </p:txBody>
      </p:sp>
      <p:sp>
        <p:nvSpPr>
          <p:cNvPr id="15" name="TextBox 14">
            <a:extLst>
              <a:ext uri="{FF2B5EF4-FFF2-40B4-BE49-F238E27FC236}">
                <a16:creationId xmlns:a16="http://schemas.microsoft.com/office/drawing/2014/main" id="{86BB6759-62AE-09A5-1AE5-B01A940E4047}"/>
              </a:ext>
            </a:extLst>
          </p:cNvPr>
          <p:cNvSpPr txBox="1"/>
          <p:nvPr/>
        </p:nvSpPr>
        <p:spPr>
          <a:xfrm>
            <a:off x="7162800" y="6172200"/>
            <a:ext cx="5213858" cy="2957861"/>
          </a:xfrm>
          <a:prstGeom prst="rect">
            <a:avLst/>
          </a:prstGeom>
          <a:noFill/>
        </p:spPr>
        <p:txBody>
          <a:bodyPr wrap="square" rtlCol="0">
            <a:spAutoFit/>
          </a:bodyPr>
          <a:lstStyle/>
          <a:p>
            <a:pPr>
              <a:lnSpc>
                <a:spcPct val="150000"/>
              </a:lnSpc>
            </a:pPr>
            <a:r>
              <a:rPr lang="en-US" b="1" dirty="0"/>
              <a:t>Gayan Liyanage has over 18 years of experience in software engineering and digital transformation, leading large-scale initiatives across government, healthcare, financial services, and SME sectors in Singapore and Sri Lanka. He specializes in architecting scalable cloud solutions and implementing CRM and enterprise platforms.</a:t>
            </a:r>
          </a:p>
        </p:txBody>
      </p:sp>
      <p:sp>
        <p:nvSpPr>
          <p:cNvPr id="16" name="TextBox 15">
            <a:extLst>
              <a:ext uri="{FF2B5EF4-FFF2-40B4-BE49-F238E27FC236}">
                <a16:creationId xmlns:a16="http://schemas.microsoft.com/office/drawing/2014/main" id="{EE3787DA-5FE4-ADE4-DA24-FDFB2F971DC8}"/>
              </a:ext>
            </a:extLst>
          </p:cNvPr>
          <p:cNvSpPr txBox="1"/>
          <p:nvPr/>
        </p:nvSpPr>
        <p:spPr>
          <a:xfrm>
            <a:off x="12376658" y="6191250"/>
            <a:ext cx="5213858" cy="2957861"/>
          </a:xfrm>
          <a:prstGeom prst="rect">
            <a:avLst/>
          </a:prstGeom>
          <a:noFill/>
        </p:spPr>
        <p:txBody>
          <a:bodyPr wrap="square" rtlCol="0">
            <a:spAutoFit/>
          </a:bodyPr>
          <a:lstStyle/>
          <a:p>
            <a:pPr>
              <a:lnSpc>
                <a:spcPct val="150000"/>
              </a:lnSpc>
            </a:pPr>
            <a:r>
              <a:rPr lang="en-US" b="1" dirty="0"/>
              <a:t>Prabodha Dissanayake has 15+  years of experience in IT project delivery, specializing in the banking and financial domain across leading banks in both Sri Lanka and Singapore. He brings strong expertise in managing complex, business-critical projects, ensuring smooth execution and risk-free delivery through deep technical and domain knowledge.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04764" y="9858728"/>
            <a:ext cx="6686550" cy="283847"/>
            <a:chOff x="0" y="0"/>
            <a:chExt cx="8915400" cy="378462"/>
          </a:xfrm>
        </p:grpSpPr>
        <p:sp>
          <p:nvSpPr>
            <p:cNvPr id="3" name="Freeform 3"/>
            <p:cNvSpPr/>
            <p:nvPr/>
          </p:nvSpPr>
          <p:spPr>
            <a:xfrm>
              <a:off x="0" y="0"/>
              <a:ext cx="8915400" cy="378462"/>
            </a:xfrm>
            <a:custGeom>
              <a:avLst/>
              <a:gdLst/>
              <a:ahLst/>
              <a:cxnLst/>
              <a:rect l="l" t="t" r="r" b="b"/>
              <a:pathLst>
                <a:path w="8915400" h="378462">
                  <a:moveTo>
                    <a:pt x="0" y="0"/>
                  </a:moveTo>
                  <a:lnTo>
                    <a:pt x="8915400" y="0"/>
                  </a:lnTo>
                  <a:lnTo>
                    <a:pt x="8915400" y="378462"/>
                  </a:lnTo>
                  <a:lnTo>
                    <a:pt x="0" y="378462"/>
                  </a:lnTo>
                  <a:close/>
                </a:path>
              </a:pathLst>
            </a:custGeom>
            <a:solidFill>
              <a:srgbClr val="000000">
                <a:alpha val="0"/>
              </a:srgbClr>
            </a:solidFill>
          </p:spPr>
          <p:txBody>
            <a:bodyPr/>
            <a:lstStyle/>
            <a:p>
              <a:endParaRPr lang="en-US"/>
            </a:p>
          </p:txBody>
        </p:sp>
        <p:sp>
          <p:nvSpPr>
            <p:cNvPr id="4" name="TextBox 4"/>
            <p:cNvSpPr txBox="1"/>
            <p:nvPr/>
          </p:nvSpPr>
          <p:spPr>
            <a:xfrm>
              <a:off x="0" y="-19050"/>
              <a:ext cx="8915400" cy="397512"/>
            </a:xfrm>
            <a:prstGeom prst="rect">
              <a:avLst/>
            </a:prstGeom>
          </p:spPr>
          <p:txBody>
            <a:bodyPr lIns="0" tIns="0" rIns="0" bIns="0" rtlCol="0" anchor="ctr"/>
            <a:lstStyle/>
            <a:p>
              <a:pPr algn="r">
                <a:lnSpc>
                  <a:spcPts val="1439"/>
                </a:lnSpc>
              </a:pPr>
              <a:r>
                <a:rPr lang="en-US" sz="1200">
                  <a:solidFill>
                    <a:srgbClr val="BFBFBF"/>
                  </a:solidFill>
                  <a:latin typeface="Arial"/>
                  <a:ea typeface="Arial"/>
                  <a:cs typeface="Arial"/>
                  <a:sym typeface="Arial"/>
                </a:rPr>
                <a:t>Copyright © 2023 Intellect Consulting. All Rights Reserved.</a:t>
              </a:r>
            </a:p>
          </p:txBody>
        </p:sp>
      </p:grpSp>
      <p:grpSp>
        <p:nvGrpSpPr>
          <p:cNvPr id="5" name="Group 5"/>
          <p:cNvGrpSpPr/>
          <p:nvPr/>
        </p:nvGrpSpPr>
        <p:grpSpPr>
          <a:xfrm>
            <a:off x="17272593" y="9833788"/>
            <a:ext cx="523919" cy="283847"/>
            <a:chOff x="0" y="0"/>
            <a:chExt cx="698558" cy="378462"/>
          </a:xfrm>
        </p:grpSpPr>
        <p:sp>
          <p:nvSpPr>
            <p:cNvPr id="6" name="Freeform 6"/>
            <p:cNvSpPr/>
            <p:nvPr/>
          </p:nvSpPr>
          <p:spPr>
            <a:xfrm>
              <a:off x="0" y="0"/>
              <a:ext cx="698558" cy="378462"/>
            </a:xfrm>
            <a:custGeom>
              <a:avLst/>
              <a:gdLst/>
              <a:ahLst/>
              <a:cxnLst/>
              <a:rect l="l" t="t" r="r" b="b"/>
              <a:pathLst>
                <a:path w="698558" h="378462">
                  <a:moveTo>
                    <a:pt x="0" y="0"/>
                  </a:moveTo>
                  <a:lnTo>
                    <a:pt x="698558" y="0"/>
                  </a:lnTo>
                  <a:lnTo>
                    <a:pt x="698558" y="378462"/>
                  </a:lnTo>
                  <a:lnTo>
                    <a:pt x="0" y="378462"/>
                  </a:lnTo>
                  <a:close/>
                </a:path>
              </a:pathLst>
            </a:custGeom>
            <a:solidFill>
              <a:srgbClr val="000000">
                <a:alpha val="0"/>
              </a:srgbClr>
            </a:solidFill>
          </p:spPr>
          <p:txBody>
            <a:bodyPr/>
            <a:lstStyle/>
            <a:p>
              <a:endParaRPr lang="en-US"/>
            </a:p>
          </p:txBody>
        </p:sp>
        <p:sp>
          <p:nvSpPr>
            <p:cNvPr id="7" name="TextBox 7"/>
            <p:cNvSpPr txBox="1"/>
            <p:nvPr/>
          </p:nvSpPr>
          <p:spPr>
            <a:xfrm>
              <a:off x="0" y="-9525"/>
              <a:ext cx="698558" cy="387987"/>
            </a:xfrm>
            <a:prstGeom prst="rect">
              <a:avLst/>
            </a:prstGeom>
          </p:spPr>
          <p:txBody>
            <a:bodyPr lIns="0" tIns="0" rIns="0" bIns="0" rtlCol="0" anchor="ctr"/>
            <a:lstStyle/>
            <a:p>
              <a:pPr algn="r">
                <a:lnSpc>
                  <a:spcPts val="2879"/>
                </a:lnSpc>
              </a:pPr>
              <a:r>
                <a:rPr lang="en-US" sz="2400">
                  <a:solidFill>
                    <a:srgbClr val="BFBFBF"/>
                  </a:solidFill>
                  <a:latin typeface="Arial"/>
                  <a:ea typeface="Arial"/>
                  <a:cs typeface="Arial"/>
                  <a:sym typeface="Arial"/>
                </a:rPr>
                <a:t>‹#›</a:t>
              </a:r>
            </a:p>
          </p:txBody>
        </p:sp>
      </p:grpSp>
      <p:grpSp>
        <p:nvGrpSpPr>
          <p:cNvPr id="8" name="Group 8"/>
          <p:cNvGrpSpPr/>
          <p:nvPr/>
        </p:nvGrpSpPr>
        <p:grpSpPr>
          <a:xfrm>
            <a:off x="-46494" y="-23247"/>
            <a:ext cx="18380988" cy="10356741"/>
            <a:chOff x="0" y="0"/>
            <a:chExt cx="24507984" cy="13808988"/>
          </a:xfrm>
        </p:grpSpPr>
        <p:sp>
          <p:nvSpPr>
            <p:cNvPr id="9" name="Freeform 9" descr="Background pattern  Description automatically generated"/>
            <p:cNvSpPr/>
            <p:nvPr/>
          </p:nvSpPr>
          <p:spPr>
            <a:xfrm flipH="1">
              <a:off x="0" y="0"/>
              <a:ext cx="24507952" cy="13808963"/>
            </a:xfrm>
            <a:custGeom>
              <a:avLst/>
              <a:gdLst/>
              <a:ahLst/>
              <a:cxnLst/>
              <a:rect l="l" t="t" r="r" b="b"/>
              <a:pathLst>
                <a:path w="24507952" h="13808963">
                  <a:moveTo>
                    <a:pt x="24507952" y="0"/>
                  </a:moveTo>
                  <a:lnTo>
                    <a:pt x="0" y="0"/>
                  </a:lnTo>
                  <a:lnTo>
                    <a:pt x="0" y="13808963"/>
                  </a:lnTo>
                  <a:lnTo>
                    <a:pt x="24507952" y="13808963"/>
                  </a:lnTo>
                  <a:lnTo>
                    <a:pt x="24507952" y="0"/>
                  </a:lnTo>
                  <a:close/>
                </a:path>
              </a:pathLst>
            </a:custGeom>
            <a:blipFill>
              <a:blip r:embed="rId2"/>
              <a:stretch>
                <a:fillRect r="-4"/>
              </a:stretch>
            </a:blipFill>
          </p:spPr>
          <p:txBody>
            <a:bodyPr/>
            <a:lstStyle/>
            <a:p>
              <a:endParaRPr lang="en-US"/>
            </a:p>
          </p:txBody>
        </p:sp>
      </p:grpSp>
      <p:grpSp>
        <p:nvGrpSpPr>
          <p:cNvPr id="10" name="Group 10"/>
          <p:cNvGrpSpPr/>
          <p:nvPr/>
        </p:nvGrpSpPr>
        <p:grpSpPr>
          <a:xfrm>
            <a:off x="-46494" y="-23247"/>
            <a:ext cx="18380988" cy="10356742"/>
            <a:chOff x="0" y="0"/>
            <a:chExt cx="24507984" cy="13808990"/>
          </a:xfrm>
        </p:grpSpPr>
        <p:sp>
          <p:nvSpPr>
            <p:cNvPr id="11" name="Freeform 11"/>
            <p:cNvSpPr/>
            <p:nvPr/>
          </p:nvSpPr>
          <p:spPr>
            <a:xfrm>
              <a:off x="0" y="0"/>
              <a:ext cx="24507952" cy="13808963"/>
            </a:xfrm>
            <a:custGeom>
              <a:avLst/>
              <a:gdLst/>
              <a:ahLst/>
              <a:cxnLst/>
              <a:rect l="l" t="t" r="r" b="b"/>
              <a:pathLst>
                <a:path w="24507952" h="13808963">
                  <a:moveTo>
                    <a:pt x="0" y="0"/>
                  </a:moveTo>
                  <a:lnTo>
                    <a:pt x="24507952" y="0"/>
                  </a:lnTo>
                  <a:lnTo>
                    <a:pt x="24507952" y="13808963"/>
                  </a:lnTo>
                  <a:lnTo>
                    <a:pt x="0" y="13808963"/>
                  </a:lnTo>
                  <a:close/>
                </a:path>
              </a:pathLst>
            </a:custGeom>
            <a:solidFill>
              <a:srgbClr val="161641">
                <a:alpha val="20784"/>
              </a:srgbClr>
            </a:solidFill>
            <a:ln w="12700">
              <a:solidFill>
                <a:srgbClr val="000000"/>
              </a:solidFill>
            </a:ln>
          </p:spPr>
          <p:txBody>
            <a:bodyPr/>
            <a:lstStyle/>
            <a:p>
              <a:endParaRPr lang="en-US"/>
            </a:p>
          </p:txBody>
        </p:sp>
      </p:grpSp>
      <p:grpSp>
        <p:nvGrpSpPr>
          <p:cNvPr id="12" name="Group 12"/>
          <p:cNvGrpSpPr/>
          <p:nvPr/>
        </p:nvGrpSpPr>
        <p:grpSpPr>
          <a:xfrm>
            <a:off x="9524442" y="-540092"/>
            <a:ext cx="9610278" cy="9464386"/>
            <a:chOff x="0" y="0"/>
            <a:chExt cx="12813704" cy="12619182"/>
          </a:xfrm>
        </p:grpSpPr>
        <p:sp>
          <p:nvSpPr>
            <p:cNvPr id="13" name="Freeform 13" descr="Icon  Description automatically generated"/>
            <p:cNvSpPr/>
            <p:nvPr/>
          </p:nvSpPr>
          <p:spPr>
            <a:xfrm>
              <a:off x="0" y="0"/>
              <a:ext cx="12813665" cy="12619228"/>
            </a:xfrm>
            <a:custGeom>
              <a:avLst/>
              <a:gdLst/>
              <a:ahLst/>
              <a:cxnLst/>
              <a:rect l="l" t="t" r="r" b="b"/>
              <a:pathLst>
                <a:path w="12813665" h="12619228">
                  <a:moveTo>
                    <a:pt x="0" y="0"/>
                  </a:moveTo>
                  <a:lnTo>
                    <a:pt x="12813665" y="0"/>
                  </a:lnTo>
                  <a:lnTo>
                    <a:pt x="12813665" y="12619228"/>
                  </a:lnTo>
                  <a:lnTo>
                    <a:pt x="0" y="12619228"/>
                  </a:lnTo>
                  <a:lnTo>
                    <a:pt x="0" y="0"/>
                  </a:lnTo>
                  <a:close/>
                </a:path>
              </a:pathLst>
            </a:custGeom>
            <a:blipFill>
              <a:blip r:embed="rId3">
                <a:alphaModFix amt="19999"/>
              </a:blip>
              <a:stretch>
                <a:fillRect l="-68834" t="-70135" r="-65990" b="-68307"/>
              </a:stretch>
            </a:blipFill>
          </p:spPr>
          <p:txBody>
            <a:bodyPr/>
            <a:lstStyle/>
            <a:p>
              <a:endParaRPr lang="en-US"/>
            </a:p>
          </p:txBody>
        </p:sp>
      </p:grpSp>
      <p:grpSp>
        <p:nvGrpSpPr>
          <p:cNvPr id="14" name="Group 14"/>
          <p:cNvGrpSpPr/>
          <p:nvPr/>
        </p:nvGrpSpPr>
        <p:grpSpPr>
          <a:xfrm>
            <a:off x="865356" y="8528716"/>
            <a:ext cx="3390675" cy="791158"/>
            <a:chOff x="0" y="0"/>
            <a:chExt cx="4520900" cy="1054878"/>
          </a:xfrm>
        </p:grpSpPr>
        <p:sp>
          <p:nvSpPr>
            <p:cNvPr id="15" name="Freeform 15" descr="A picture containing text, clipart  Description automatically generated"/>
            <p:cNvSpPr/>
            <p:nvPr/>
          </p:nvSpPr>
          <p:spPr>
            <a:xfrm>
              <a:off x="0" y="0"/>
              <a:ext cx="4520946" cy="1054862"/>
            </a:xfrm>
            <a:custGeom>
              <a:avLst/>
              <a:gdLst/>
              <a:ahLst/>
              <a:cxnLst/>
              <a:rect l="l" t="t" r="r" b="b"/>
              <a:pathLst>
                <a:path w="4520946" h="1054862">
                  <a:moveTo>
                    <a:pt x="0" y="0"/>
                  </a:moveTo>
                  <a:lnTo>
                    <a:pt x="4520946" y="0"/>
                  </a:lnTo>
                  <a:lnTo>
                    <a:pt x="4520946" y="1054862"/>
                  </a:lnTo>
                  <a:lnTo>
                    <a:pt x="0" y="1054862"/>
                  </a:lnTo>
                  <a:lnTo>
                    <a:pt x="0" y="0"/>
                  </a:lnTo>
                  <a:close/>
                </a:path>
              </a:pathLst>
            </a:custGeom>
            <a:blipFill>
              <a:blip r:embed="rId4"/>
              <a:stretch>
                <a:fillRect b="-1"/>
              </a:stretch>
            </a:blipFill>
          </p:spPr>
          <p:txBody>
            <a:bodyPr/>
            <a:lstStyle/>
            <a:p>
              <a:endParaRPr lang="en-US"/>
            </a:p>
          </p:txBody>
        </p:sp>
      </p:grpSp>
      <p:sp>
        <p:nvSpPr>
          <p:cNvPr id="16" name="TextBox 16"/>
          <p:cNvSpPr txBox="1"/>
          <p:nvPr/>
        </p:nvSpPr>
        <p:spPr>
          <a:xfrm>
            <a:off x="5943600" y="4305300"/>
            <a:ext cx="8632421" cy="1256754"/>
          </a:xfrm>
          <a:prstGeom prst="rect">
            <a:avLst/>
          </a:prstGeom>
        </p:spPr>
        <p:txBody>
          <a:bodyPr wrap="square" lIns="0" tIns="0" rIns="0" bIns="0" rtlCol="0" anchor="t">
            <a:spAutoFit/>
          </a:bodyPr>
          <a:lstStyle/>
          <a:p>
            <a:pPr algn="l">
              <a:lnSpc>
                <a:spcPts val="9827"/>
              </a:lnSpc>
            </a:pPr>
            <a:r>
              <a:rPr lang="en-US" sz="9099" b="1" dirty="0">
                <a:solidFill>
                  <a:srgbClr val="FFFFFF"/>
                </a:solidFill>
                <a:latin typeface="Arial Bold"/>
                <a:ea typeface="Arial Bold"/>
                <a:cs typeface="Arial Bold"/>
                <a:sym typeface="Arial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697</Words>
  <Application>Microsoft Office PowerPoint</Application>
  <PresentationFormat>Custom</PresentationFormat>
  <Paragraphs>68</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Poppins Bold</vt:lpstr>
      <vt:lpstr>Calibri</vt:lpstr>
      <vt:lpstr>Arial</vt:lpstr>
      <vt:lpstr>Poppins</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Approach to Siyapatha’s Digital Vision</dc:title>
  <dc:creator>Lenovo</dc:creator>
  <cp:lastModifiedBy>Jeewana Premarathne</cp:lastModifiedBy>
  <cp:revision>11</cp:revision>
  <dcterms:created xsi:type="dcterms:W3CDTF">2006-08-16T00:00:00Z</dcterms:created>
  <dcterms:modified xsi:type="dcterms:W3CDTF">2025-12-10T00:51:53Z</dcterms:modified>
  <dc:identifier>DAG7BtKB-gU</dc:identifier>
</cp:coreProperties>
</file>